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97"/>
  </p:handoutMasterIdLst>
  <p:sldIdLst>
    <p:sldId id="256" r:id="rId3"/>
    <p:sldId id="504" r:id="rId5"/>
    <p:sldId id="258" r:id="rId6"/>
    <p:sldId id="259" r:id="rId7"/>
    <p:sldId id="505" r:id="rId8"/>
    <p:sldId id="260" r:id="rId9"/>
    <p:sldId id="261" r:id="rId10"/>
    <p:sldId id="262" r:id="rId11"/>
    <p:sldId id="341" r:id="rId12"/>
    <p:sldId id="342" r:id="rId13"/>
    <p:sldId id="344" r:id="rId14"/>
    <p:sldId id="346" r:id="rId15"/>
    <p:sldId id="347" r:id="rId16"/>
    <p:sldId id="348" r:id="rId17"/>
    <p:sldId id="349" r:id="rId18"/>
    <p:sldId id="350" r:id="rId19"/>
    <p:sldId id="351" r:id="rId20"/>
    <p:sldId id="355" r:id="rId21"/>
    <p:sldId id="356" r:id="rId22"/>
    <p:sldId id="357" r:id="rId23"/>
    <p:sldId id="264" r:id="rId24"/>
    <p:sldId id="265" r:id="rId25"/>
    <p:sldId id="266" r:id="rId26"/>
    <p:sldId id="267" r:id="rId27"/>
    <p:sldId id="268" r:id="rId28"/>
    <p:sldId id="269" r:id="rId29"/>
    <p:sldId id="270" r:id="rId30"/>
    <p:sldId id="271" r:id="rId31"/>
    <p:sldId id="361" r:id="rId32"/>
    <p:sldId id="359" r:id="rId33"/>
    <p:sldId id="360" r:id="rId34"/>
    <p:sldId id="358"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378" r:id="rId48"/>
    <p:sldId id="285" r:id="rId49"/>
    <p:sldId id="286" r:id="rId50"/>
    <p:sldId id="362" r:id="rId51"/>
    <p:sldId id="363" r:id="rId52"/>
    <p:sldId id="364" r:id="rId53"/>
    <p:sldId id="365" r:id="rId54"/>
    <p:sldId id="287" r:id="rId55"/>
    <p:sldId id="366" r:id="rId56"/>
    <p:sldId id="367" r:id="rId57"/>
    <p:sldId id="288" r:id="rId58"/>
    <p:sldId id="368" r:id="rId59"/>
    <p:sldId id="369" r:id="rId60"/>
    <p:sldId id="370" r:id="rId61"/>
    <p:sldId id="371" r:id="rId62"/>
    <p:sldId id="289" r:id="rId63"/>
    <p:sldId id="290" r:id="rId64"/>
    <p:sldId id="291" r:id="rId65"/>
    <p:sldId id="372" r:id="rId66"/>
    <p:sldId id="292" r:id="rId67"/>
    <p:sldId id="293" r:id="rId68"/>
    <p:sldId id="373" r:id="rId69"/>
    <p:sldId id="294" r:id="rId70"/>
    <p:sldId id="295" r:id="rId71"/>
    <p:sldId id="374" r:id="rId72"/>
    <p:sldId id="379" r:id="rId73"/>
    <p:sldId id="380" r:id="rId74"/>
    <p:sldId id="381" r:id="rId75"/>
    <p:sldId id="382" r:id="rId76"/>
    <p:sldId id="383" r:id="rId77"/>
    <p:sldId id="384" r:id="rId78"/>
    <p:sldId id="376" r:id="rId79"/>
    <p:sldId id="296" r:id="rId80"/>
    <p:sldId id="297" r:id="rId81"/>
    <p:sldId id="386" r:id="rId82"/>
    <p:sldId id="387" r:id="rId83"/>
    <p:sldId id="388" r:id="rId84"/>
    <p:sldId id="389" r:id="rId85"/>
    <p:sldId id="385" r:id="rId86"/>
    <p:sldId id="390" r:id="rId87"/>
    <p:sldId id="391" r:id="rId88"/>
    <p:sldId id="392" r:id="rId89"/>
    <p:sldId id="393" r:id="rId90"/>
    <p:sldId id="394" r:id="rId91"/>
    <p:sldId id="395" r:id="rId92"/>
    <p:sldId id="396" r:id="rId93"/>
    <p:sldId id="397" r:id="rId94"/>
    <p:sldId id="398" r:id="rId95"/>
    <p:sldId id="399" r:id="rId96"/>
  </p:sldIdLst>
  <p:sldSz cx="9906000" cy="6858000" type="A4"/>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x" initials="a" lastIdx="4" clrIdx="0"/>
  <p:cmAuthor id="2" name="AN DAOXIN" initials="AD"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6699FF"/>
    <a:srgbClr val="FFFF66"/>
    <a:srgbClr val="0000CC"/>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1" autoAdjust="0"/>
    <p:restoredTop sz="88721" autoAdjust="0"/>
  </p:normalViewPr>
  <p:slideViewPr>
    <p:cSldViewPr>
      <p:cViewPr varScale="1">
        <p:scale>
          <a:sx n="56" d="100"/>
          <a:sy n="56" d="100"/>
        </p:scale>
        <p:origin x="1176" y="68"/>
      </p:cViewPr>
      <p:guideLst>
        <p:guide orient="horz" pos="2160"/>
        <p:guide pos="313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2672"/>
    </p:cViewPr>
  </p:sorterViewPr>
  <p:notesViewPr>
    <p:cSldViewPr>
      <p:cViewPr>
        <p:scale>
          <a:sx n="56" d="100"/>
          <a:sy n="56" d="100"/>
        </p:scale>
        <p:origin x="-1830" y="-96"/>
      </p:cViewPr>
      <p:guideLst>
        <p:guide orient="horz" pos="2928"/>
        <p:guide pos="2217"/>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handoutMaster" Target="handoutMasters/handoutMaster1.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1" Type="http://schemas.openxmlformats.org/officeDocument/2006/relationships/commentAuthors" Target="commentAuthors.xml"/><Relationship Id="rId100" Type="http://schemas.openxmlformats.org/officeDocument/2006/relationships/tableStyles" Target="tableStyles.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3-07T23:24:39.903" idx="1">
    <p:pos x="10" y="10"/>
    <p:text>17计算机第五次课程开始</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8-09-13T12:37:45.393" idx="1">
    <p:pos x="10" y="10"/>
    <p:text>第五次课程开始</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8-09-19T17:57:16.658" idx="2">
    <p:pos x="10" y="10"/>
    <p:text>第六次课程开始</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9-03-12T19:50:16.062" idx="3">
    <p:pos x="10" y="10"/>
    <p:text>17计算机第六次课程开始</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E4C64EE1-592A-45A9-9E8D-8A110C604C90}"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en-US" altLang="zh-CN"/>
          </a:p>
          <a:p>
            <a:pPr lvl="1"/>
            <a:r>
              <a:rPr lang="en-US" altLang="zh-CN"/>
              <a:t>5656</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8DA2099C-E03D-4BEA-80BD-EC59252D8E32}"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5" Type="http://schemas.openxmlformats.org/officeDocument/2006/relationships/hyperlink" Target="https://baike.baidu.com/item/%E6%9C%89%E7%BA%BF%E7%94%B5%E8%A7%86%E7%B3%BB%E7%BB%9F" TargetMode="External"/><Relationship Id="rId4" Type="http://schemas.openxmlformats.org/officeDocument/2006/relationships/hyperlink" Target="https://baike.baidu.com/item/%E5%B8%A6%E5%AE%BD" TargetMode="External"/><Relationship Id="rId3" Type="http://schemas.openxmlformats.org/officeDocument/2006/relationships/hyperlink" Target="https://baike.baidu.com/item/%E8%B0%83%E5%88%B6" TargetMode="External"/><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6" Type="http://schemas.openxmlformats.org/officeDocument/2006/relationships/hyperlink" Target="https://baike.baidu.com/item/%E9%80%9F%E7%8E%87" TargetMode="External"/><Relationship Id="rId5" Type="http://schemas.openxmlformats.org/officeDocument/2006/relationships/hyperlink" Target="https://baike.baidu.com/item/%E4%BF%A1%E9%81%93" TargetMode="External"/><Relationship Id="rId4" Type="http://schemas.openxmlformats.org/officeDocument/2006/relationships/hyperlink" Target="https://baike.baidu.com/item/%E6%A8%A1%E6%8B%9F%E4%BF%A1%E5%8F%B7" TargetMode="External"/><Relationship Id="rId3" Type="http://schemas.openxmlformats.org/officeDocument/2006/relationships/hyperlink" Target="https://baike.baidu.com/item/%E8%84%89%E5%86%B2%E7%BC%96%E7%A0%81%E8%B0%83%E5%88%B6" TargetMode="External"/><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96C443-04BC-4639-B5F7-E14A7E3E0041}" type="slidenum">
              <a:rPr lang="zh-CN" altLang="en-US"/>
            </a:fld>
            <a:endParaRPr lang="en-US" altLang="zh-CN"/>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有时也会常用“单工”表示“双向交替通信”，如常说的“单工电台”，其实并不是只能单向通信，因此国际电信联盟的标准化部门（</a:t>
            </a:r>
            <a:r>
              <a:rPr lang="en-US" altLang="zh-CN" dirty="0"/>
              <a:t>ITU-T</a:t>
            </a:r>
            <a:r>
              <a:rPr lang="zh-CN" altLang="en-US" dirty="0"/>
              <a:t>）不采用这些容易混淆的术语作为正式的名词。</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B74550-4683-484B-BE4E-306FB7D97BE9}" type="slidenum">
              <a:rPr lang="en-US" altLang="zh-CN"/>
            </a:fld>
            <a:endParaRPr lang="en-US" altLang="zh-CN"/>
          </a:p>
        </p:txBody>
      </p:sp>
      <p:sp>
        <p:nvSpPr>
          <p:cNvPr id="186370" name="Rectangle 2"/>
          <p:cNvSpPr>
            <a:spLocks noGrp="1" noRot="1" noChangeAspect="1" noChangeArrowheads="1" noTextEdit="1"/>
          </p:cNvSpPr>
          <p:nvPr>
            <p:ph type="sldImg"/>
          </p:nvPr>
        </p:nvSpPr>
        <p:spPr/>
      </p:sp>
      <p:sp>
        <p:nvSpPr>
          <p:cNvPr id="186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B74550-4683-484B-BE4E-306FB7D97BE9}" type="slidenum">
              <a:rPr lang="en-US" altLang="zh-CN"/>
            </a:fld>
            <a:endParaRPr lang="en-US" altLang="zh-CN"/>
          </a:p>
        </p:txBody>
      </p:sp>
      <p:sp>
        <p:nvSpPr>
          <p:cNvPr id="186370" name="Rectangle 2"/>
          <p:cNvSpPr>
            <a:spLocks noGrp="1" noRot="1" noChangeAspect="1" noChangeArrowheads="1" noTextEdit="1"/>
          </p:cNvSpPr>
          <p:nvPr>
            <p:ph type="sldImg"/>
          </p:nvPr>
        </p:nvSpPr>
        <p:spPr/>
      </p:sp>
      <p:sp>
        <p:nvSpPr>
          <p:cNvPr id="186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dirty="0">
                <a:solidFill>
                  <a:srgbClr val="FF0000"/>
                </a:solidFill>
                <a:sym typeface="+mn-ea"/>
              </a:rPr>
              <a:t>曼彻斯特编码：</a:t>
            </a:r>
            <a:r>
              <a:rPr lang="zh-CN" altLang="zh-CN" dirty="0">
                <a:sym typeface="+mn-ea"/>
              </a:rPr>
              <a:t>位周期中心的向上跳变代表</a:t>
            </a:r>
            <a:r>
              <a:rPr lang="en-US" altLang="zh-CN" dirty="0">
                <a:sym typeface="+mn-ea"/>
              </a:rPr>
              <a:t> 0</a:t>
            </a:r>
            <a:r>
              <a:rPr lang="zh-CN" altLang="zh-CN" dirty="0">
                <a:sym typeface="+mn-ea"/>
              </a:rPr>
              <a:t>，位周期中心的向下跳变代表</a:t>
            </a:r>
            <a:r>
              <a:rPr lang="en-US" altLang="zh-CN" dirty="0">
                <a:sym typeface="+mn-ea"/>
              </a:rPr>
              <a:t> 1</a:t>
            </a:r>
            <a:r>
              <a:rPr lang="zh-CN" altLang="zh-CN" dirty="0">
                <a:sym typeface="+mn-ea"/>
              </a:rPr>
              <a:t>。但也可反过来定义。</a:t>
            </a:r>
            <a:endParaRPr lang="zh-CN" altLang="zh-CN" dirty="0"/>
          </a:p>
          <a:p>
            <a:r>
              <a:rPr lang="zh-CN" altLang="zh-CN" dirty="0">
                <a:solidFill>
                  <a:srgbClr val="FF0000"/>
                </a:solidFill>
                <a:sym typeface="+mn-ea"/>
              </a:rPr>
              <a:t>差分曼彻斯特编码：</a:t>
            </a:r>
            <a:r>
              <a:rPr lang="zh-CN" altLang="zh-CN" dirty="0">
                <a:sym typeface="+mn-ea"/>
              </a:rPr>
              <a:t>在每一位的中心处始终都有跳变。位开始边界有跳变代表</a:t>
            </a:r>
            <a:r>
              <a:rPr lang="en-US" altLang="zh-CN" dirty="0">
                <a:sym typeface="+mn-ea"/>
              </a:rPr>
              <a:t> 0</a:t>
            </a:r>
            <a:r>
              <a:rPr lang="zh-CN" altLang="zh-CN" dirty="0">
                <a:sym typeface="+mn-ea"/>
              </a:rPr>
              <a:t>，而位开始边界没有跳变代表</a:t>
            </a:r>
            <a:r>
              <a:rPr lang="en-US" altLang="zh-CN" dirty="0">
                <a:sym typeface="+mn-ea"/>
              </a:rPr>
              <a:t> 1</a:t>
            </a:r>
            <a:r>
              <a:rPr lang="zh-CN" altLang="zh-CN" dirty="0">
                <a:sym typeface="+mn-ea"/>
              </a:rPr>
              <a:t>。</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157864F-0D7F-43DE-A017-D05AC9AAEC20}" type="slidenum">
              <a:rPr lang="en-US" altLang="zh-CN"/>
            </a:fld>
            <a:endParaRPr lang="en-US" altLang="zh-CN"/>
          </a:p>
        </p:txBody>
      </p:sp>
      <p:sp>
        <p:nvSpPr>
          <p:cNvPr id="247810" name="Rectangle 2"/>
          <p:cNvSpPr>
            <a:spLocks noGrp="1" noRot="1" noChangeAspect="1" noChangeArrowheads="1" noTextEdit="1"/>
          </p:cNvSpPr>
          <p:nvPr>
            <p:ph type="sldImg"/>
          </p:nvPr>
        </p:nvSpPr>
        <p:spPr/>
      </p:sp>
      <p:sp>
        <p:nvSpPr>
          <p:cNvPr id="247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3D7856E-F085-413D-83C0-7361E18CA41C}" type="slidenum">
              <a:rPr lang="en-US" altLang="zh-CN"/>
            </a:fld>
            <a:endParaRPr lang="en-US" altLang="zh-CN"/>
          </a:p>
        </p:txBody>
      </p:sp>
      <p:sp>
        <p:nvSpPr>
          <p:cNvPr id="249858" name="Rectangle 2"/>
          <p:cNvSpPr>
            <a:spLocks noGrp="1" noRot="1" noChangeAspect="1" noChangeArrowheads="1" noTextEdit="1"/>
          </p:cNvSpPr>
          <p:nvPr>
            <p:ph type="sldImg"/>
          </p:nvPr>
        </p:nvSpPr>
        <p:spPr/>
      </p:sp>
      <p:sp>
        <p:nvSpPr>
          <p:cNvPr id="249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B97500-C06E-430F-86C0-919C906698C0}" type="slidenum">
              <a:rPr lang="en-US" altLang="zh-CN"/>
            </a:fld>
            <a:endParaRPr lang="en-US" altLang="zh-CN"/>
          </a:p>
        </p:txBody>
      </p:sp>
      <p:sp>
        <p:nvSpPr>
          <p:cNvPr id="251906" name="Rectangle 2"/>
          <p:cNvSpPr>
            <a:spLocks noGrp="1" noRot="1" noChangeAspect="1" noChangeArrowheads="1" noTextEdit="1"/>
          </p:cNvSpPr>
          <p:nvPr>
            <p:ph type="sldImg"/>
          </p:nvPr>
        </p:nvSpPr>
        <p:spPr/>
      </p:sp>
      <p:sp>
        <p:nvSpPr>
          <p:cNvPr id="251907" name="Rectangle 3"/>
          <p:cNvSpPr>
            <a:spLocks noGrp="1" noChangeArrowheads="1"/>
          </p:cNvSpPr>
          <p:nvPr>
            <p:ph type="body" idx="1"/>
          </p:nvPr>
        </p:nvSpPr>
        <p:spPr/>
        <p:txBody>
          <a:bodyPr/>
          <a:lstStyle/>
          <a:p>
            <a:r>
              <a:rPr lang="zh-CN" altLang="en-US" dirty="0"/>
              <a:t>信号直接传输时，每一个码元所携带的信息量是</a:t>
            </a:r>
            <a:r>
              <a:rPr lang="en-US" altLang="zh-CN" dirty="0"/>
              <a:t>1bit</a:t>
            </a:r>
            <a:r>
              <a:rPr lang="zh-CN" altLang="en-US" dirty="0"/>
              <a:t>，现在采用</a:t>
            </a:r>
            <a:r>
              <a:rPr lang="en-US" altLang="zh-CN" dirty="0"/>
              <a:t>QAM</a:t>
            </a:r>
            <a:r>
              <a:rPr lang="zh-CN" altLang="en-US" dirty="0"/>
              <a:t>后，每一个码元可携带的信息量已经是</a:t>
            </a:r>
            <a:r>
              <a:rPr lang="en-US" altLang="zh-CN" dirty="0"/>
              <a:t>4bit</a:t>
            </a:r>
            <a:r>
              <a:rPr lang="zh-CN" altLang="en-US" dirty="0"/>
              <a:t>了，数据传输率提高了</a:t>
            </a:r>
            <a:r>
              <a:rPr lang="en-US" altLang="zh-CN" dirty="0"/>
              <a:t>4</a:t>
            </a:r>
            <a:r>
              <a:rPr lang="zh-CN" altLang="en-US" dirty="0"/>
              <a:t>倍。</a:t>
            </a:r>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zh-CN" altLang="en-US" sz="1200" b="0" i="0" kern="1200" dirty="0">
                <a:solidFill>
                  <a:schemeClr val="tx1"/>
                </a:solidFill>
                <a:effectLst/>
                <a:latin typeface="宋体" panose="02010600030101010101" pitchFamily="2" charset="-122"/>
                <a:ea typeface="宋体" panose="02010600030101010101" pitchFamily="2" charset="-122"/>
                <a:cs typeface="+mn-cs"/>
              </a:rPr>
              <a:t>与其他</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调制</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技术相比，</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QAM</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编码具有能充分利用</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4"/>
              </a:rPr>
              <a:t>带宽</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、抗噪声能力强等优点。</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16QAM</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和</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32QAM</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广泛用于数字</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5"/>
              </a:rPr>
              <a:t>有线电视系统</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。在美国，也用在地面微波链路；而加拿大也在卫星通讯中采用。</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58BB64D-82BF-4402-B1B4-2B119A77DE61}" type="slidenum">
              <a:rPr lang="en-US" altLang="zh-CN"/>
            </a:fld>
            <a:endParaRPr lang="en-US" altLang="zh-CN"/>
          </a:p>
        </p:txBody>
      </p:sp>
      <p:sp>
        <p:nvSpPr>
          <p:cNvPr id="181250" name="Rectangle 2"/>
          <p:cNvSpPr>
            <a:spLocks noGrp="1" noRot="1" noChangeAspect="1" noChangeArrowheads="1" noTextEdit="1"/>
          </p:cNvSpPr>
          <p:nvPr>
            <p:ph type="sldImg"/>
          </p:nvPr>
        </p:nvSpPr>
        <p:spPr/>
      </p:sp>
      <p:sp>
        <p:nvSpPr>
          <p:cNvPr id="181251" name="Rectangle 3"/>
          <p:cNvSpPr>
            <a:spLocks noGrp="1" noChangeArrowheads="1"/>
          </p:cNvSpPr>
          <p:nvPr>
            <p:ph type="body" idx="1"/>
          </p:nvPr>
        </p:nvSpPr>
        <p:spPr/>
        <p:txBody>
          <a:bodyPr/>
          <a:lstStyle/>
          <a:p>
            <a:r>
              <a:rPr lang="zh-CN" altLang="en-US" dirty="0"/>
              <a:t>现有的计算机网络中的硬件设备和传输媒体的种类非常繁多，而通信手段也有许多不同方式。</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zh-CN" altLang="zh-CN" dirty="0"/>
              <a:t>物理层的作用是要尽可能地</a:t>
            </a:r>
            <a:r>
              <a:rPr lang="zh-CN" altLang="zh-CN" dirty="0">
                <a:solidFill>
                  <a:srgbClr val="FF0000"/>
                </a:solidFill>
              </a:rPr>
              <a:t>屏蔽</a:t>
            </a:r>
            <a:r>
              <a:rPr lang="zh-CN" altLang="zh-CN" dirty="0"/>
              <a:t>掉</a:t>
            </a:r>
            <a:r>
              <a:rPr lang="zh-CN" altLang="en-US" dirty="0"/>
              <a:t>不同</a:t>
            </a:r>
            <a:r>
              <a:rPr lang="zh-CN" altLang="zh-CN" dirty="0"/>
              <a:t>传输媒体和通信手段的差异</a:t>
            </a:r>
            <a:r>
              <a:rPr lang="zh-CN" altLang="en-US" dirty="0"/>
              <a:t>，使物理层上面的数据链路层感觉不到这些差异，就可使数据链路层只需考虑如何完成本层的协议和服务了。</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规程</a:t>
            </a:r>
            <a:r>
              <a:rPr lang="en-US" altLang="zh-CN" dirty="0"/>
              <a:t>=</a:t>
            </a:r>
            <a:r>
              <a:rPr lang="zh-CN" altLang="en-US" dirty="0"/>
              <a:t>协议，在“协议”的名词出现之前，人们已经开始使用“规程”了。</a:t>
            </a: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宋体" panose="02010600030101010101" pitchFamily="2" charset="-122"/>
                <a:ea typeface="宋体" panose="02010600030101010101" pitchFamily="2" charset="-122"/>
                <a:cs typeface="+mn-cs"/>
              </a:rPr>
              <a:t>PCM</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1" kern="1200" dirty="0">
                <a:solidFill>
                  <a:schemeClr val="tx1"/>
                </a:solidFill>
                <a:effectLst/>
                <a:latin typeface="宋体" panose="02010600030101010101" pitchFamily="2" charset="-122"/>
                <a:ea typeface="宋体" panose="02010600030101010101" pitchFamily="2" charset="-122"/>
                <a:cs typeface="+mn-cs"/>
              </a:rPr>
              <a:t>Pulse</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1" kern="1200" dirty="0">
                <a:solidFill>
                  <a:schemeClr val="tx1"/>
                </a:solidFill>
                <a:effectLst/>
                <a:latin typeface="宋体" panose="02010600030101010101" pitchFamily="2" charset="-122"/>
                <a:ea typeface="宋体" panose="02010600030101010101" pitchFamily="2" charset="-122"/>
                <a:cs typeface="+mn-cs"/>
              </a:rPr>
              <a:t>code modulation</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），即</a:t>
            </a:r>
            <a:r>
              <a:rPr lang="zh-CN" altLang="en-US" sz="1200" b="0" i="0" u="sng" kern="1200" dirty="0">
                <a:solidFill>
                  <a:schemeClr val="tx1"/>
                </a:solidFill>
                <a:effectLst/>
                <a:latin typeface="宋体" panose="02010600030101010101" pitchFamily="2" charset="-122"/>
                <a:ea typeface="宋体" panose="02010600030101010101" pitchFamily="2" charset="-122"/>
                <a:cs typeface="+mn-cs"/>
                <a:hlinkClick r:id="rId3"/>
              </a:rPr>
              <a:t>脉冲编码调制</a:t>
            </a:r>
            <a:r>
              <a:rPr lang="zh-CN" altLang="en-US" sz="1200" b="0" i="0" u="none" kern="1200" dirty="0">
                <a:solidFill>
                  <a:schemeClr val="tx1"/>
                </a:solidFill>
                <a:effectLst/>
                <a:latin typeface="宋体" panose="02010600030101010101" pitchFamily="2" charset="-122"/>
                <a:ea typeface="宋体" panose="02010600030101010101" pitchFamily="2" charset="-122"/>
                <a:cs typeface="+mn-cs"/>
              </a:rPr>
              <a:t>。  参考</a:t>
            </a:r>
            <a:r>
              <a:rPr lang="zh-CN" altLang="en-US" sz="1200" b="0" i="0" u="sng"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0" u="sng" kern="1200" dirty="0">
                <a:solidFill>
                  <a:schemeClr val="tx1"/>
                </a:solidFill>
                <a:effectLst/>
                <a:latin typeface="宋体" panose="02010600030101010101" pitchFamily="2" charset="-122"/>
                <a:ea typeface="宋体" panose="02010600030101010101" pitchFamily="2" charset="-122"/>
                <a:cs typeface="+mn-cs"/>
              </a:rPr>
              <a:t>https://baike.baidu.com/item/PCM/1568054</a:t>
            </a:r>
            <a:r>
              <a:rPr lang="zh-CN" altLang="en-US" sz="1200" b="0" i="0" u="sng" kern="1200" dirty="0">
                <a:solidFill>
                  <a:schemeClr val="tx1"/>
                </a:solidFill>
                <a:effectLst/>
                <a:latin typeface="宋体" panose="02010600030101010101" pitchFamily="2" charset="-122"/>
                <a:ea typeface="宋体" panose="02010600030101010101" pitchFamily="2" charset="-122"/>
                <a:cs typeface="+mn-cs"/>
              </a:rPr>
              <a:t>”</a:t>
            </a:r>
            <a:endParaRPr lang="en-US" altLang="zh-CN" sz="1200" b="0" i="0" u="sng"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脉冲编码调制</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就是把一个时间连续，取值连续的</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4"/>
              </a:rPr>
              <a:t>模拟信号</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变换成时间离散，取值离散的数字信号后在</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5"/>
              </a:rPr>
              <a:t>信道</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中传输。脉冲编码调制就是对模拟信号先抽样，再对样值幅度量化，编码的过程。</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抽样必须遵循奈奎斯特抽样定理。该模拟信号经过抽样后还应当包含原信号中所有信息，也就是说能无失真的恢复原模拟信号。</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r>
              <a:rPr lang="en-US" altLang="zh-CN" dirty="0"/>
              <a:t>PAM——</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脉冲振幅调制（</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Pulse Amplitude Modulation</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）是脉冲载波的幅度随基带信号变化的一种调制方式。</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然后将幅度连续的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PAM</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信号用“四舍五入”办法量化为有限个幅度取值的信号，再经编码后转换成二进制码。</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sz="1200" b="0" i="0" kern="1200" dirty="0">
                <a:solidFill>
                  <a:schemeClr val="tx1"/>
                </a:solidFill>
                <a:effectLst/>
                <a:latin typeface="宋体" panose="02010600030101010101" pitchFamily="2" charset="-122"/>
                <a:ea typeface="宋体" panose="02010600030101010101" pitchFamily="2" charset="-122"/>
                <a:cs typeface="+mn-cs"/>
              </a:rPr>
              <a:t>PCM</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有两个标准（表现形式）即</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E1</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和</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T1</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。中国采用的是欧洲的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E1</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标准。</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T1</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的</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6"/>
              </a:rPr>
              <a:t>速率</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是</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1.544Mbit/s</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（美、日、加的标准），</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E1</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的速率是</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2.048Mbit/s</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增量调制简称</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ΔM</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或增量脉码调制方式（</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DM</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），它是继</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PCM</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后出现的又一种模拟信号数字化的方法。</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1946</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年由法国工程师</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De Loraine</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提出，目的在于简化模拟信号的数字化方法。主要在军事通信和卫星通信中广泛使用，有时也作为高速大规模集成电路中的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A/D</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转换器使用。</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它是一种把信号上一采样的样值作为预测值的单纯预测编码方式。增量调制是预测编码中最简单的一种。它将信号瞬时值与前一个抽样时刻的量化值之差进行量化，而且只对这个差值的符号进行编码，而不对差值的大小编码。因此量化只限于正和负两个电平，只用一比特传输一个样值。如果差值是正的，就发“</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码，若差值为负就发“</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0”</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码。因此数码“</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和“</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0”</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只是表示信号相对于前一时刻的增减，不代表信号的绝对值。同样，在接收端，每收到一个“</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码，译码器的输出相对于前一个时刻的值上升一个量阶。每收到一个“</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0”</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码就下降一个量阶。当收到连“</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码时，表示信号连续增长，当收到连“</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0”</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码时，表示信号连续下降。译码器的输出再经过低通滤波器滤去高频量化噪声，从而恢复原信号，只要抽样频率足够高，量化阶距大小适当，收端恢复的信号与原信号非常接近，量化噪声可以很小。</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7C3F2F3-A793-4415-B5FB-9E7E96A95D00}" type="slidenum">
              <a:rPr lang="en-US" altLang="zh-CN"/>
            </a:fld>
            <a:endParaRPr lang="en-US" altLang="zh-CN"/>
          </a:p>
        </p:txBody>
      </p:sp>
      <p:sp>
        <p:nvSpPr>
          <p:cNvPr id="187394" name="Rectangle 2"/>
          <p:cNvSpPr>
            <a:spLocks noGrp="1" noRot="1" noChangeAspect="1" noChangeArrowheads="1" noTextEdit="1"/>
          </p:cNvSpPr>
          <p:nvPr>
            <p:ph type="sldImg"/>
          </p:nvPr>
        </p:nvSpPr>
        <p:spPr/>
      </p:sp>
      <p:sp>
        <p:nvSpPr>
          <p:cNvPr id="187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F1B48E5-69EC-4DE3-B72B-B71383ED4DCD}" type="slidenum">
              <a:rPr lang="en-US" altLang="zh-CN"/>
            </a:fld>
            <a:endParaRPr lang="en-US" altLang="zh-CN"/>
          </a:p>
        </p:txBody>
      </p:sp>
      <p:sp>
        <p:nvSpPr>
          <p:cNvPr id="188418" name="Rectangle 2"/>
          <p:cNvSpPr>
            <a:spLocks noGrp="1" noRot="1" noChangeAspect="1" noChangeArrowheads="1" noTextEdit="1"/>
          </p:cNvSpPr>
          <p:nvPr>
            <p:ph type="sldImg"/>
          </p:nvPr>
        </p:nvSpPr>
        <p:spPr/>
      </p:sp>
      <p:sp>
        <p:nvSpPr>
          <p:cNvPr id="1884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9A1F829-EC13-481E-B305-6ECDEBE6D2E4}" type="slidenum">
              <a:rPr lang="en-US" altLang="zh-CN"/>
            </a:fld>
            <a:endParaRPr lang="en-US" altLang="zh-CN"/>
          </a:p>
        </p:txBody>
      </p:sp>
      <p:sp>
        <p:nvSpPr>
          <p:cNvPr id="189442" name="Rectangle 2"/>
          <p:cNvSpPr>
            <a:spLocks noGrp="1" noRot="1" noChangeAspect="1" noChangeArrowheads="1" noTextEdit="1"/>
          </p:cNvSpPr>
          <p:nvPr>
            <p:ph type="sldImg"/>
          </p:nvPr>
        </p:nvSpPr>
        <p:spPr/>
      </p:sp>
      <p:sp>
        <p:nvSpPr>
          <p:cNvPr id="189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9A1F829-EC13-481E-B305-6ECDEBE6D2E4}" type="slidenum">
              <a:rPr lang="en-US" altLang="zh-CN"/>
            </a:fld>
            <a:endParaRPr lang="en-US" altLang="zh-CN"/>
          </a:p>
        </p:txBody>
      </p:sp>
      <p:sp>
        <p:nvSpPr>
          <p:cNvPr id="189442" name="Rectangle 2"/>
          <p:cNvSpPr>
            <a:spLocks noGrp="1" noRot="1" noChangeAspect="1" noChangeArrowheads="1" noTextEdit="1"/>
          </p:cNvSpPr>
          <p:nvPr>
            <p:ph type="sldImg"/>
          </p:nvPr>
        </p:nvSpPr>
        <p:spPr/>
      </p:sp>
      <p:sp>
        <p:nvSpPr>
          <p:cNvPr id="189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1B73DE2-5A96-4F7E-96C0-C2FAEF076C80}" type="slidenum">
              <a:rPr lang="en-US" altLang="zh-CN"/>
            </a:fld>
            <a:endParaRPr lang="en-US" altLang="zh-CN"/>
          </a:p>
        </p:txBody>
      </p:sp>
      <p:sp>
        <p:nvSpPr>
          <p:cNvPr id="193538" name="Rectangle 2"/>
          <p:cNvSpPr>
            <a:spLocks noGrp="1" noRot="1" noChangeAspect="1" noChangeArrowheads="1" noTextEdit="1"/>
          </p:cNvSpPr>
          <p:nvPr>
            <p:ph type="sldImg"/>
          </p:nvPr>
        </p:nvSpPr>
        <p:spPr/>
      </p:sp>
      <p:sp>
        <p:nvSpPr>
          <p:cNvPr id="193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1B73DE2-5A96-4F7E-96C0-C2FAEF076C80}" type="slidenum">
              <a:rPr lang="en-US" altLang="zh-CN"/>
            </a:fld>
            <a:endParaRPr lang="en-US" altLang="zh-CN"/>
          </a:p>
        </p:txBody>
      </p:sp>
      <p:sp>
        <p:nvSpPr>
          <p:cNvPr id="193538" name="Rectangle 2"/>
          <p:cNvSpPr>
            <a:spLocks noGrp="1" noRot="1" noChangeAspect="1" noChangeArrowheads="1" noTextEdit="1"/>
          </p:cNvSpPr>
          <p:nvPr>
            <p:ph type="sldImg"/>
          </p:nvPr>
        </p:nvSpPr>
        <p:spPr/>
      </p:sp>
      <p:sp>
        <p:nvSpPr>
          <p:cNvPr id="19353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8C9CD0-8358-42F7-BFD5-08BF4B4E0313}" type="slidenum">
              <a:rPr lang="en-US" altLang="zh-CN"/>
            </a:fld>
            <a:endParaRPr lang="en-US" altLang="zh-CN"/>
          </a:p>
        </p:txBody>
      </p:sp>
      <p:sp>
        <p:nvSpPr>
          <p:cNvPr id="194562" name="Rectangle 2"/>
          <p:cNvSpPr>
            <a:spLocks noGrp="1" noRot="1" noChangeAspect="1" noChangeArrowheads="1" noTextEdit="1"/>
          </p:cNvSpPr>
          <p:nvPr>
            <p:ph type="sldImg"/>
          </p:nvPr>
        </p:nvSpPr>
        <p:spPr/>
      </p:sp>
      <p:sp>
        <p:nvSpPr>
          <p:cNvPr id="194563" name="Rectangle 3"/>
          <p:cNvSpPr>
            <a:spLocks noGrp="1" noChangeArrowheads="1"/>
          </p:cNvSpPr>
          <p:nvPr>
            <p:ph type="body" idx="1"/>
          </p:nvPr>
        </p:nvSpPr>
        <p:spPr/>
        <p:txBody>
          <a:bodyPr/>
          <a:lstStyle/>
          <a:p>
            <a:r>
              <a:rPr lang="zh-CN" altLang="en-US" dirty="0"/>
              <a:t>在实际信道中，信号还要受到其他一些损伤，如各种脉冲干扰和在传输中产生的失真等等。</a:t>
            </a:r>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3C274DB-4E11-4AA3-A831-99140BBE3CAC}" type="slidenum">
              <a:rPr lang="en-US" altLang="zh-CN"/>
            </a:fld>
            <a:endParaRPr lang="en-US" altLang="zh-CN"/>
          </a:p>
        </p:txBody>
      </p:sp>
      <p:sp>
        <p:nvSpPr>
          <p:cNvPr id="192514" name="Rectangle 2"/>
          <p:cNvSpPr>
            <a:spLocks noGrp="1" noRot="1" noChangeAspect="1" noChangeArrowheads="1" noTextEdit="1"/>
          </p:cNvSpPr>
          <p:nvPr>
            <p:ph type="sldImg"/>
          </p:nvPr>
        </p:nvSpPr>
        <p:spPr/>
      </p:sp>
      <p:sp>
        <p:nvSpPr>
          <p:cNvPr id="192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58BB64D-82BF-4402-B1B4-2B119A77DE61}" type="slidenum">
              <a:rPr lang="en-US" altLang="zh-CN"/>
            </a:fld>
            <a:endParaRPr lang="en-US" altLang="zh-CN"/>
          </a:p>
        </p:txBody>
      </p:sp>
      <p:sp>
        <p:nvSpPr>
          <p:cNvPr id="181250" name="Rectangle 2"/>
          <p:cNvSpPr>
            <a:spLocks noGrp="1" noRot="1" noChangeAspect="1" noChangeArrowheads="1" noTextEdit="1"/>
          </p:cNvSpPr>
          <p:nvPr>
            <p:ph type="sldImg"/>
          </p:nvPr>
        </p:nvSpPr>
        <p:spPr/>
      </p:sp>
      <p:sp>
        <p:nvSpPr>
          <p:cNvPr id="181251" name="Rectangle 3"/>
          <p:cNvSpPr>
            <a:spLocks noGrp="1" noChangeArrowheads="1"/>
          </p:cNvSpPr>
          <p:nvPr>
            <p:ph type="body" idx="1"/>
          </p:nvPr>
        </p:nvSpPr>
        <p:spPr/>
        <p:txBody>
          <a:bodyPr/>
          <a:lstStyle/>
          <a:p>
            <a:r>
              <a:rPr lang="zh-CN" altLang="en-US" dirty="0"/>
              <a:t>计算机内部数据传输采用并行传输方式，但在通信线路（传输媒体）上的传输方式通常采用串行传输（经济原因）。这就需物理层来完成不同这传输方式的转换。</a:t>
            </a:r>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58BB64D-82BF-4402-B1B4-2B119A77DE61}" type="slidenum">
              <a:rPr lang="en-US" altLang="zh-CN"/>
            </a:fld>
            <a:endParaRPr lang="en-US" altLang="zh-CN"/>
          </a:p>
        </p:txBody>
      </p:sp>
      <p:sp>
        <p:nvSpPr>
          <p:cNvPr id="181250" name="Rectangle 2"/>
          <p:cNvSpPr>
            <a:spLocks noGrp="1" noRot="1" noChangeAspect="1" noChangeArrowheads="1" noTextEdit="1"/>
          </p:cNvSpPr>
          <p:nvPr>
            <p:ph type="sldImg"/>
          </p:nvPr>
        </p:nvSpPr>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58BB64D-82BF-4402-B1B4-2B119A77DE61}" type="slidenum">
              <a:rPr lang="en-US" altLang="zh-CN"/>
            </a:fld>
            <a:endParaRPr lang="en-US" altLang="zh-CN"/>
          </a:p>
        </p:txBody>
      </p:sp>
      <p:sp>
        <p:nvSpPr>
          <p:cNvPr id="181250" name="Rectangle 2"/>
          <p:cNvSpPr>
            <a:spLocks noGrp="1" noRot="1" noChangeAspect="1" noChangeArrowheads="1" noTextEdit="1"/>
          </p:cNvSpPr>
          <p:nvPr>
            <p:ph type="sldImg"/>
          </p:nvPr>
        </p:nvSpPr>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FC6D085-62D4-4A9B-94C3-7E9C57A460C3}" type="slidenum">
              <a:rPr lang="en-US" altLang="zh-CN"/>
            </a:fld>
            <a:endParaRPr lang="en-US" altLang="zh-CN"/>
          </a:p>
        </p:txBody>
      </p:sp>
      <p:sp>
        <p:nvSpPr>
          <p:cNvPr id="196610" name="Rectangle 2"/>
          <p:cNvSpPr>
            <a:spLocks noGrp="1" noRot="1" noChangeAspect="1" noChangeArrowheads="1" noTextEdit="1"/>
          </p:cNvSpPr>
          <p:nvPr>
            <p:ph type="sldImg"/>
          </p:nvPr>
        </p:nvSpPr>
        <p:spPr/>
      </p:sp>
      <p:sp>
        <p:nvSpPr>
          <p:cNvPr id="19661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5D0689-4D20-4673-B094-01C9BCA9987B}"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5D0689-4D20-4673-B094-01C9BCA9987B}"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5D0689-4D20-4673-B094-01C9BCA9987B}"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5D0689-4D20-4673-B094-01C9BCA9987B}"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交叉线用于同种设备的链接，比如说</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pc</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机对</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pc</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机。</a:t>
            </a:r>
            <a:endParaRPr lang="zh-CN" altLang="en-US" sz="1200" b="0" i="0"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直通线用于异种设备的链接，比如说</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pc</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机对交换机，集线器等其他设备。</a:t>
            </a:r>
            <a:endParaRPr lang="zh-CN" altLang="en-US" sz="1200" b="0" i="0"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一句话同种用交叉，异种用直通。</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全反线是特殊用途。主要用于主机的串口和路由器（或交换机）的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console </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口连接的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console </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线。</a:t>
            </a:r>
            <a:endParaRPr lang="zh-CN" altLang="en-US" sz="1200" b="0" i="0" kern="1200" dirty="0">
              <a:solidFill>
                <a:schemeClr val="tx1"/>
              </a:solidFill>
              <a:effectLst/>
              <a:latin typeface="宋体" panose="02010600030101010101" pitchFamily="2" charset="-122"/>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5D0689-4D20-4673-B094-01C9BCA9987B}"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407C07B-52BD-4CBF-BAF8-2F9DF6A3434E}" type="slidenum">
              <a:rPr lang="en-US" altLang="zh-CN"/>
            </a:fld>
            <a:endParaRPr lang="en-US" altLang="zh-CN"/>
          </a:p>
        </p:txBody>
      </p:sp>
      <p:sp>
        <p:nvSpPr>
          <p:cNvPr id="199682" name="Rectangle 2"/>
          <p:cNvSpPr>
            <a:spLocks noGrp="1" noRot="1" noChangeAspect="1" noChangeArrowheads="1" noTextEdit="1"/>
          </p:cNvSpPr>
          <p:nvPr>
            <p:ph type="sldImg"/>
          </p:nvPr>
        </p:nvSpPr>
        <p:spPr/>
      </p:sp>
      <p:sp>
        <p:nvSpPr>
          <p:cNvPr id="19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58BB64D-82BF-4402-B1B4-2B119A77DE61}" type="slidenum">
              <a:rPr lang="en-US" altLang="zh-CN"/>
            </a:fld>
            <a:endParaRPr lang="en-US" altLang="zh-CN"/>
          </a:p>
        </p:txBody>
      </p:sp>
      <p:sp>
        <p:nvSpPr>
          <p:cNvPr id="181250" name="Rectangle 2"/>
          <p:cNvSpPr>
            <a:spLocks noGrp="1" noRot="1" noChangeAspect="1" noChangeArrowheads="1" noTextEdit="1"/>
          </p:cNvSpPr>
          <p:nvPr>
            <p:ph type="sldImg"/>
          </p:nvPr>
        </p:nvSpPr>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5593874-9CE7-45C5-AB8C-AD293A9A26C1}" type="slidenum">
              <a:rPr lang="en-US" altLang="zh-CN"/>
            </a:fld>
            <a:endParaRPr lang="en-US" altLang="zh-CN"/>
          </a:p>
        </p:txBody>
      </p:sp>
      <p:sp>
        <p:nvSpPr>
          <p:cNvPr id="200706" name="Rectangle 2"/>
          <p:cNvSpPr>
            <a:spLocks noGrp="1" noRot="1" noChangeAspect="1" noChangeArrowheads="1" noTextEdit="1"/>
          </p:cNvSpPr>
          <p:nvPr>
            <p:ph type="sldImg"/>
          </p:nvPr>
        </p:nvSpPr>
        <p:spPr/>
      </p:sp>
      <p:sp>
        <p:nvSpPr>
          <p:cNvPr id="200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AC7413F-4090-472F-9632-22C219BA732A}" type="slidenum">
              <a:rPr lang="en-US" altLang="zh-CN"/>
            </a:fld>
            <a:endParaRPr lang="en-US" altLang="zh-CN"/>
          </a:p>
        </p:txBody>
      </p:sp>
      <p:sp>
        <p:nvSpPr>
          <p:cNvPr id="201730" name="Rectangle 2"/>
          <p:cNvSpPr>
            <a:spLocks noGrp="1" noRot="1" noChangeAspect="1" noChangeArrowheads="1" noTextEdit="1"/>
          </p:cNvSpPr>
          <p:nvPr>
            <p:ph type="sldImg"/>
          </p:nvPr>
        </p:nvSpPr>
        <p:spPr/>
      </p:sp>
      <p:sp>
        <p:nvSpPr>
          <p:cNvPr id="20173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1981</a:t>
            </a:r>
            <a:r>
              <a:rPr lang="zh-CN" altLang="en-US" dirty="0"/>
              <a:t>年第一代光纤系统面世。</a:t>
            </a:r>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电力线缆数据传输的应用。</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55C6154-6CEF-4A0A-9BD2-9B6455D53E4A}" type="slidenum">
              <a:rPr lang="en-US" altLang="zh-CN"/>
            </a:fld>
            <a:endParaRPr lang="en-US" altLang="zh-CN"/>
          </a:p>
        </p:txBody>
      </p:sp>
      <p:sp>
        <p:nvSpPr>
          <p:cNvPr id="202754" name="Rectangle 2"/>
          <p:cNvSpPr>
            <a:spLocks noGrp="1" noRot="1" noChangeAspect="1" noChangeArrowheads="1" noTextEdit="1"/>
          </p:cNvSpPr>
          <p:nvPr>
            <p:ph type="sldImg"/>
          </p:nvPr>
        </p:nvSpPr>
        <p:spPr/>
      </p:sp>
      <p:sp>
        <p:nvSpPr>
          <p:cNvPr id="20275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2018.2.22 </a:t>
            </a:r>
            <a:r>
              <a:rPr lang="zh-CN" altLang="en-US" dirty="0"/>
              <a:t>埃隆</a:t>
            </a:r>
            <a:r>
              <a:rPr lang="en-US" altLang="zh-CN" dirty="0"/>
              <a:t>·</a:t>
            </a:r>
            <a:r>
              <a:rPr lang="zh-CN" altLang="en-US" dirty="0"/>
              <a:t>马斯克的</a:t>
            </a:r>
            <a:r>
              <a:rPr lang="en-US" altLang="zh-CN" dirty="0"/>
              <a:t>SpaceX</a:t>
            </a:r>
            <a:r>
              <a:rPr lang="zh-CN" altLang="en-US" dirty="0"/>
              <a:t>公司（</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太空探索技术公司</a:t>
            </a:r>
            <a:r>
              <a:rPr lang="zh-CN" altLang="en-US" dirty="0"/>
              <a:t>）正式启动卫星互联网计划，发射首批（两颗）应用于全球互联网的试验卫星，构建</a:t>
            </a:r>
            <a:r>
              <a:rPr lang="en-US" altLang="zh-CN" dirty="0" err="1"/>
              <a:t>StarLink</a:t>
            </a:r>
            <a:r>
              <a:rPr lang="zh-CN" altLang="en-US" dirty="0"/>
              <a:t>卫星网（“卫星互联网”）。目标是</a:t>
            </a:r>
            <a:r>
              <a:rPr lang="en-US" altLang="zh-CN" dirty="0"/>
              <a:t>2024</a:t>
            </a:r>
            <a:r>
              <a:rPr lang="zh-CN" altLang="en-US" dirty="0"/>
              <a:t>年前发射</a:t>
            </a:r>
            <a:r>
              <a:rPr lang="en-US" altLang="zh-CN" dirty="0"/>
              <a:t>4425</a:t>
            </a:r>
            <a:r>
              <a:rPr lang="zh-CN" altLang="en-US" dirty="0"/>
              <a:t>颗近地轨道（</a:t>
            </a:r>
            <a:r>
              <a:rPr lang="en-US" altLang="zh-CN" dirty="0"/>
              <a:t>1150~1325</a:t>
            </a:r>
            <a:r>
              <a:rPr lang="zh-CN" altLang="en-US" dirty="0"/>
              <a:t>公里）和</a:t>
            </a:r>
            <a:r>
              <a:rPr lang="en-US" altLang="zh-CN" dirty="0"/>
              <a:t>7518</a:t>
            </a:r>
            <a:r>
              <a:rPr lang="zh-CN" altLang="en-US" dirty="0"/>
              <a:t>颗极低轨道（</a:t>
            </a:r>
            <a:r>
              <a:rPr lang="en-US" altLang="zh-CN" dirty="0"/>
              <a:t>335~346</a:t>
            </a:r>
            <a:r>
              <a:rPr lang="zh-CN" altLang="en-US" dirty="0"/>
              <a:t>公里）小型通讯卫星（两批共</a:t>
            </a:r>
            <a:r>
              <a:rPr lang="en-US" altLang="zh-CN" dirty="0"/>
              <a:t>11943</a:t>
            </a:r>
            <a:r>
              <a:rPr lang="zh-CN" altLang="en-US" dirty="0"/>
              <a:t>颗卫星），可将卫星通讯目前</a:t>
            </a:r>
            <a:r>
              <a:rPr lang="en-US" altLang="zh-CN" dirty="0"/>
              <a:t>600ms</a:t>
            </a:r>
            <a:r>
              <a:rPr lang="zh-CN" altLang="en-US" dirty="0"/>
              <a:t>的延迟提高到</a:t>
            </a:r>
            <a:r>
              <a:rPr lang="en-US" altLang="zh-CN" dirty="0"/>
              <a:t>25ms</a:t>
            </a:r>
            <a:r>
              <a:rPr lang="zh-CN" altLang="en-US" dirty="0"/>
              <a:t>左右。现有的通讯卫星是运行在</a:t>
            </a:r>
            <a:r>
              <a:rPr lang="en-US" altLang="zh-CN" dirty="0"/>
              <a:t>3.5</a:t>
            </a:r>
            <a:r>
              <a:rPr lang="zh-CN" altLang="en-US" dirty="0"/>
              <a:t>万公里的同步轨道。目前已有多家公司为此而努力，包括</a:t>
            </a:r>
            <a:r>
              <a:rPr lang="en-US" altLang="zh-CN" dirty="0"/>
              <a:t>SpaceX</a:t>
            </a:r>
            <a:r>
              <a:rPr lang="zh-CN" altLang="en-US" dirty="0"/>
              <a:t>、三星、波音及</a:t>
            </a:r>
            <a:r>
              <a:rPr lang="en-US" altLang="zh-CN" dirty="0" err="1"/>
              <a:t>OneWeb</a:t>
            </a:r>
            <a:r>
              <a:rPr lang="zh-CN" altLang="en-US" dirty="0"/>
              <a:t>、</a:t>
            </a:r>
            <a:r>
              <a:rPr lang="en-US" altLang="zh-CN" dirty="0"/>
              <a:t>ViaSat</a:t>
            </a:r>
            <a:r>
              <a:rPr lang="zh-CN" altLang="en-US" dirty="0"/>
              <a:t>、</a:t>
            </a:r>
            <a:r>
              <a:rPr lang="en-US" altLang="zh-CN" dirty="0" err="1"/>
              <a:t>Audacy</a:t>
            </a:r>
            <a:r>
              <a:rPr lang="zh-CN" altLang="en-US" dirty="0"/>
              <a:t>、</a:t>
            </a:r>
            <a:r>
              <a:rPr lang="en-US" altLang="zh-CN" dirty="0" err="1"/>
              <a:t>Karousel</a:t>
            </a:r>
            <a:r>
              <a:rPr lang="en-US" altLang="zh-CN" dirty="0"/>
              <a:t> LLC</a:t>
            </a:r>
            <a:r>
              <a:rPr lang="zh-CN" altLang="en-US" dirty="0"/>
              <a:t>、</a:t>
            </a:r>
            <a:r>
              <a:rPr lang="en-US" altLang="zh-CN" dirty="0"/>
              <a:t>Space Norway</a:t>
            </a:r>
            <a:r>
              <a:rPr lang="zh-CN" altLang="en-US" dirty="0"/>
              <a:t>、</a:t>
            </a:r>
            <a:r>
              <a:rPr lang="en-US" altLang="zh-CN" dirty="0"/>
              <a:t>Theia Holdings</a:t>
            </a:r>
            <a:r>
              <a:rPr lang="zh-CN" altLang="en-US" dirty="0"/>
              <a:t>、</a:t>
            </a:r>
            <a:r>
              <a:rPr lang="en-US" altLang="zh-CN" dirty="0"/>
              <a:t>Telesat LEO</a:t>
            </a:r>
            <a:r>
              <a:rPr lang="zh-CN" altLang="en-US" dirty="0"/>
              <a:t>、</a:t>
            </a:r>
            <a:r>
              <a:rPr lang="en-US" altLang="zh-CN" dirty="0"/>
              <a:t>SES O3B</a:t>
            </a:r>
            <a:r>
              <a:rPr lang="zh-CN" altLang="en-US" dirty="0"/>
              <a:t>、</a:t>
            </a:r>
            <a:r>
              <a:rPr lang="en-US" altLang="zh-CN" dirty="0"/>
              <a:t>Iridium </a:t>
            </a:r>
            <a:r>
              <a:rPr lang="en-US" altLang="zh-CN" dirty="0" err="1"/>
              <a:t>Nextt</a:t>
            </a:r>
            <a:r>
              <a:rPr lang="zh-CN" altLang="en-US" dirty="0"/>
              <a:t>和</a:t>
            </a:r>
            <a:r>
              <a:rPr lang="en-US" altLang="zh-CN" dirty="0" err="1"/>
              <a:t>LeoSat</a:t>
            </a:r>
            <a:r>
              <a:rPr lang="zh-CN" altLang="en-US" dirty="0"/>
              <a:t>等。</a:t>
            </a:r>
            <a:endParaRPr lang="zh-CN" altLang="en-US" dirty="0"/>
          </a:p>
          <a:p>
            <a:r>
              <a:rPr lang="zh-CN" altLang="en-US" dirty="0"/>
              <a:t>2018.2.7 中国航天科工集团有限公司召开的2018年年度工作会议上，提出将全面启动</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虹云工程</a:t>
            </a:r>
            <a:r>
              <a:rPr lang="zh-CN" altLang="en-US" dirty="0"/>
              <a:t>建设（“云中谁寄锦书来”天基互联网）。计划发射</a:t>
            </a:r>
            <a:r>
              <a:rPr lang="en-US" altLang="zh-CN" dirty="0"/>
              <a:t>156</a:t>
            </a:r>
            <a:r>
              <a:rPr lang="zh-CN" altLang="en-US" dirty="0"/>
              <a:t>颗卫星，它们在距离地面</a:t>
            </a:r>
            <a:r>
              <a:rPr lang="en-US" altLang="zh-CN" dirty="0"/>
              <a:t>1000</a:t>
            </a:r>
            <a:r>
              <a:rPr lang="zh-CN" altLang="en-US" dirty="0"/>
              <a:t>公里的轨道上组网运行，构建一个星载宽带全球移动互联网络，实现网络无差别的全球覆盖。该星座由</a:t>
            </a:r>
            <a:r>
              <a:rPr lang="en-US" altLang="zh-CN" dirty="0"/>
              <a:t>156</a:t>
            </a:r>
            <a:r>
              <a:rPr lang="zh-CN" altLang="en-US" dirty="0"/>
              <a:t>余颗低轨道小卫星及全球数据业务处理中心组成，具有数据通信、导航增强等功能，可实现全天候、全时段以及在复杂地形条件下的实时双向通信能力，为用户提供全球无缝覆盖的数据通信和综合信息服务。</a:t>
            </a:r>
            <a:endParaRPr lang="zh-CN" altLang="en-US" dirty="0"/>
          </a:p>
          <a:p>
            <a:r>
              <a:rPr lang="zh-CN" altLang="en-US" dirty="0"/>
              <a:t>整个虹云工程被分解为“</a:t>
            </a:r>
            <a:r>
              <a:rPr lang="en-US" altLang="zh-CN" dirty="0"/>
              <a:t>1+4+156”</a:t>
            </a:r>
            <a:r>
              <a:rPr lang="zh-CN" altLang="en-US" dirty="0"/>
              <a:t>三步。第一步计划在</a:t>
            </a:r>
            <a:r>
              <a:rPr lang="en-US" altLang="zh-CN" dirty="0"/>
              <a:t>2018</a:t>
            </a:r>
            <a:r>
              <a:rPr lang="zh-CN" altLang="en-US" dirty="0"/>
              <a:t>年前（</a:t>
            </a:r>
            <a:r>
              <a:rPr lang="en-US" altLang="zh-CN" dirty="0"/>
              <a:t>2018.12.22</a:t>
            </a:r>
            <a:r>
              <a:rPr lang="zh-CN" altLang="en-US" dirty="0"/>
              <a:t>酒泉“武汉号”），发射第一颗技术验证星，实现单星关键技术验证；第二步到“十三五”末，发射</a:t>
            </a:r>
            <a:r>
              <a:rPr lang="en-US" altLang="zh-CN" dirty="0"/>
              <a:t>4</a:t>
            </a:r>
            <a:r>
              <a:rPr lang="zh-CN" altLang="en-US" dirty="0"/>
              <a:t>颗业务试验星，组建一个小星座，让用户进行初步业务体验；第三步到“十四五”末，实现全部</a:t>
            </a:r>
            <a:r>
              <a:rPr lang="en-US" altLang="zh-CN" dirty="0"/>
              <a:t>156</a:t>
            </a:r>
            <a:r>
              <a:rPr lang="zh-CN" altLang="en-US" dirty="0"/>
              <a:t>颗卫星组网运行，完成业务星座构建。</a:t>
            </a:r>
            <a:endParaRPr lang="en-US" altLang="zh-CN" dirty="0"/>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虹云工程</a:t>
            </a:r>
            <a:r>
              <a:rPr lang="zh-CN" altLang="en-US" dirty="0"/>
              <a:t>将集成多项卫星应用功能。其卫星数据采集功能，可实现大地域信息收集，满足海洋、气象、交通、环保、地质、防灾减灾等领域的监测数据信息传送需求，并可为大型能源企业、工程企业等提供全球资产状态监管、人员定位、应急救援和通信服务。其卫星数据交换功能，可提供全球范围内双向、实时数据传输，以及短报文、图片、音频、视频等多媒体数据服务[1]  。</a:t>
            </a:r>
            <a:endParaRPr lang="zh-CN" altLang="en-US" dirty="0"/>
          </a:p>
          <a:p>
            <a:r>
              <a:rPr lang="zh-CN" altLang="en-US" dirty="0"/>
              <a:t>该系统将搭载船舶自动识别系统，可在全球范围内接收船舶发送的信息，全面掌握船舶的航行状态、位置、航向等，实现对远海海域航行船舶的监控及渔政管理；还将搭载广播式自动相关监视载荷，可从外层空间对全球航空目标进行位置跟踪、监视及物流调控，增强飞行安全性及突发事故搜救能力。</a:t>
            </a:r>
            <a:endParaRPr lang="zh-CN" altLang="en-US" dirty="0"/>
          </a:p>
          <a:p>
            <a:r>
              <a:rPr lang="zh-CN" altLang="en-US" dirty="0"/>
              <a:t>此外，该系统将具备移动广播功能，能向全球覆盖区域进行音频、视频、图像等信息广播发送，将是实现公共及定制信息一点对多点发送的有效手段；其导航增强功能可为北斗导航卫星增强系统提供信息播发通道，提高北斗导航卫星定位精度。</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红外传输的最大带宽是</a:t>
            </a:r>
            <a:r>
              <a:rPr lang="en-US" altLang="zh-CN" dirty="0"/>
              <a:t>4Mb/s</a:t>
            </a:r>
            <a:r>
              <a:rPr lang="zh-CN" altLang="en-US" dirty="0"/>
              <a:t>，蓝牙传输</a:t>
            </a:r>
            <a:r>
              <a:rPr lang="en-US" altLang="zh-CN" dirty="0"/>
              <a:t>4.0</a:t>
            </a:r>
            <a:r>
              <a:rPr lang="zh-CN" altLang="en-US" dirty="0"/>
              <a:t>的最大带宽是</a:t>
            </a:r>
            <a:r>
              <a:rPr lang="en-US" altLang="zh-CN" dirty="0"/>
              <a:t>24Mb/s</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62255" indent="-262255">
              <a:spcBef>
                <a:spcPct val="50000"/>
              </a:spcBef>
              <a:buFont typeface="Wingdings" panose="05000000000000000000" pitchFamily="2" charset="2"/>
              <a:buBlip>
                <a:blip r:embed="rId3"/>
              </a:buBlip>
            </a:pPr>
            <a:r>
              <a:rPr lang="en-US" altLang="zh-CN" dirty="0">
                <a:solidFill>
                  <a:srgbClr val="000000"/>
                </a:solidFill>
                <a:latin typeface="Times New Roman" panose="02020603050405020304" pitchFamily="18" charset="0"/>
                <a:sym typeface="+mn-ea"/>
              </a:rPr>
              <a:t>Thicknet 5-4-3 rule; 5 backbone segments, 4 repeaters, and 3 segments</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58BB64D-82BF-4402-B1B4-2B119A77DE61}" type="slidenum">
              <a:rPr lang="en-US" altLang="zh-CN"/>
            </a:fld>
            <a:endParaRPr lang="en-US" altLang="zh-CN"/>
          </a:p>
        </p:txBody>
      </p:sp>
      <p:sp>
        <p:nvSpPr>
          <p:cNvPr id="181250" name="Rectangle 2"/>
          <p:cNvSpPr>
            <a:spLocks noGrp="1" noRot="1" noChangeAspect="1" noChangeArrowheads="1" noTextEdit="1"/>
          </p:cNvSpPr>
          <p:nvPr>
            <p:ph type="sldImg"/>
          </p:nvPr>
        </p:nvSpPr>
        <p:spPr/>
      </p:sp>
      <p:sp>
        <p:nvSpPr>
          <p:cNvPr id="181251" name="Rectangle 3"/>
          <p:cNvSpPr>
            <a:spLocks noGrp="1" noChangeArrowheads="1"/>
          </p:cNvSpPr>
          <p:nvPr>
            <p:ph type="body" idx="1"/>
          </p:nvPr>
        </p:nvSpPr>
        <p:spPr/>
        <p:txBody>
          <a:bodyPr/>
          <a:lstStyle/>
          <a:p>
            <a:r>
              <a:rPr lang="zh-CN" altLang="en-US" dirty="0"/>
              <a:t>源系统：</a:t>
            </a:r>
            <a:endParaRPr lang="en-US" altLang="zh-CN" dirty="0"/>
          </a:p>
          <a:p>
            <a:r>
              <a:rPr lang="zh-CN" altLang="en-US" dirty="0"/>
              <a:t>源点</a:t>
            </a:r>
            <a:r>
              <a:rPr lang="en-US" altLang="zh-CN" dirty="0"/>
              <a:t>——</a:t>
            </a:r>
            <a:r>
              <a:rPr lang="zh-CN" altLang="en-US" dirty="0"/>
              <a:t>产生要传输的数据。又称为源站，或信源。</a:t>
            </a:r>
            <a:endParaRPr lang="en-US" altLang="zh-CN" dirty="0"/>
          </a:p>
          <a:p>
            <a:r>
              <a:rPr lang="zh-CN" altLang="en-US" dirty="0"/>
              <a:t>发送器</a:t>
            </a:r>
            <a:r>
              <a:rPr lang="en-US" altLang="zh-CN" dirty="0"/>
              <a:t>——</a:t>
            </a:r>
            <a:r>
              <a:rPr lang="zh-CN" altLang="en-US" dirty="0"/>
              <a:t>将源点生成的数字比特流编码，才能在传输系统中进行传输。其实就是调制器，目前大多都是内置的调制解调器了。</a:t>
            </a:r>
            <a:endParaRPr lang="en-US" altLang="zh-CN" dirty="0"/>
          </a:p>
          <a:p>
            <a:r>
              <a:rPr lang="zh-CN" altLang="en-US" dirty="0"/>
              <a:t>目的系统：</a:t>
            </a:r>
            <a:endParaRPr lang="en-US" altLang="zh-CN" dirty="0"/>
          </a:p>
          <a:p>
            <a:r>
              <a:rPr lang="zh-CN" altLang="en-US" dirty="0"/>
              <a:t>接收器</a:t>
            </a:r>
            <a:r>
              <a:rPr lang="en-US" altLang="zh-CN" dirty="0"/>
              <a:t>——</a:t>
            </a:r>
            <a:r>
              <a:rPr lang="zh-CN" altLang="en-US" dirty="0"/>
              <a:t>接收传输系统传送的信号，并转换为能被目的设备处理的信息。与调制器对应的解调器。</a:t>
            </a:r>
            <a:endParaRPr lang="en-US" altLang="zh-CN" dirty="0"/>
          </a:p>
          <a:p>
            <a:r>
              <a:rPr lang="zh-CN" altLang="en-US" dirty="0"/>
              <a:t>终点</a:t>
            </a:r>
            <a:r>
              <a:rPr lang="en-US" altLang="zh-CN" dirty="0"/>
              <a:t>——</a:t>
            </a:r>
            <a:r>
              <a:rPr lang="zh-CN" altLang="en-US" dirty="0"/>
              <a:t>获取接收器传送来的数字比特流，并把信息输出，还原。以称为目的站，或信宿。</a:t>
            </a:r>
            <a:endParaRPr lang="en-US" altLang="zh-CN" dirty="0"/>
          </a:p>
          <a:p>
            <a:r>
              <a:rPr lang="zh-CN" altLang="en-US" dirty="0"/>
              <a:t>传输系统</a:t>
            </a:r>
            <a:r>
              <a:rPr lang="en-US" altLang="zh-CN" dirty="0"/>
              <a:t>——</a:t>
            </a:r>
            <a:r>
              <a:rPr lang="zh-CN" altLang="en-US" dirty="0"/>
              <a:t>可能是简单的传输线，也能是复杂的网络系统。</a:t>
            </a:r>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69359E1-CD3A-4561-AA5E-43EB198A1B85}" type="slidenum">
              <a:rPr lang="en-US" altLang="zh-CN"/>
            </a:fld>
            <a:endParaRPr lang="en-US" altLang="zh-CN"/>
          </a:p>
        </p:txBody>
      </p:sp>
      <p:sp>
        <p:nvSpPr>
          <p:cNvPr id="183298" name="Rectangle 2"/>
          <p:cNvSpPr>
            <a:spLocks noGrp="1" noRot="1" noChangeAspect="1" noChangeArrowheads="1" noTextEdit="1"/>
          </p:cNvSpPr>
          <p:nvPr>
            <p:ph type="sldImg"/>
          </p:nvPr>
        </p:nvSpPr>
        <p:spPr/>
      </p:sp>
      <p:sp>
        <p:nvSpPr>
          <p:cNvPr id="183299" name="Rectangle 3"/>
          <p:cNvSpPr>
            <a:spLocks noGrp="1" noChangeArrowheads="1"/>
          </p:cNvSpPr>
          <p:nvPr>
            <p:ph type="body" idx="1"/>
          </p:nvPr>
        </p:nvSpPr>
        <p:spPr/>
        <p:txBody>
          <a:bodyPr/>
          <a:lstStyle/>
          <a:p>
            <a:r>
              <a:rPr lang="zh-CN" altLang="en-US" dirty="0"/>
              <a:t>通信的目的是传送消息。</a:t>
            </a:r>
            <a:endParaRPr lang="en-US" altLang="zh-CN" dirty="0"/>
          </a:p>
          <a:p>
            <a:r>
              <a:rPr lang="zh-CN" altLang="en-US" dirty="0"/>
              <a:t>数据是使用特定的方式表示的信息，是有意义的符号序列。可用计算机或其他机器（或人）处理或产生。</a:t>
            </a:r>
            <a:endParaRPr lang="en-US" altLang="zh-CN" dirty="0"/>
          </a:p>
          <a:p>
            <a:r>
              <a:rPr lang="zh-CN" altLang="en-US" dirty="0"/>
              <a:t>码元所携带的信息量是不固定的，是由调制方式和编码方式决定的。</a:t>
            </a:r>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69359E1-CD3A-4561-AA5E-43EB198A1B85}" type="slidenum">
              <a:rPr lang="en-US" altLang="zh-CN"/>
            </a:fld>
            <a:endParaRPr lang="en-US" altLang="zh-CN"/>
          </a:p>
        </p:txBody>
      </p:sp>
      <p:sp>
        <p:nvSpPr>
          <p:cNvPr id="183298" name="Rectangle 2"/>
          <p:cNvSpPr>
            <a:spLocks noGrp="1" noRot="1" noChangeAspect="1" noChangeArrowheads="1" noTextEdit="1"/>
          </p:cNvSpPr>
          <p:nvPr>
            <p:ph type="sldImg"/>
          </p:nvPr>
        </p:nvSpPr>
        <p:spPr/>
      </p:sp>
      <p:sp>
        <p:nvSpPr>
          <p:cNvPr id="183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后面“信道的极限容量”还会详细介绍。</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一条通信电路往往包含一条发送信道和一条接收信道。</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Freeform 12"/>
          <p:cNvSpPr/>
          <p:nvPr/>
        </p:nvSpPr>
        <p:spPr bwMode="auto">
          <a:xfrm>
            <a:off x="220133" y="3771900"/>
            <a:ext cx="392113" cy="90488"/>
          </a:xfrm>
          <a:custGeom>
            <a:avLst/>
            <a:gdLst>
              <a:gd name="T0" fmla="*/ 228 w 228"/>
              <a:gd name="T1" fmla="*/ 57 h 57"/>
              <a:gd name="T2" fmla="*/ 0 w 228"/>
              <a:gd name="T3" fmla="*/ 0 h 57"/>
              <a:gd name="T4" fmla="*/ 222 w 228"/>
              <a:gd name="T5" fmla="*/ 54 h 57"/>
              <a:gd name="T6" fmla="*/ 228 w 228"/>
              <a:gd name="T7" fmla="*/ 57 h 57"/>
            </a:gdLst>
            <a:ahLst/>
            <a:cxnLst>
              <a:cxn ang="0">
                <a:pos x="T0" y="T1"/>
              </a:cxn>
              <a:cxn ang="0">
                <a:pos x="T2" y="T3"/>
              </a:cxn>
              <a:cxn ang="0">
                <a:pos x="T4" y="T5"/>
              </a:cxn>
              <a:cxn ang="0">
                <a:pos x="T6" y="T7"/>
              </a:cxn>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Freeform 13"/>
          <p:cNvSpPr/>
          <p:nvPr/>
        </p:nvSpPr>
        <p:spPr bwMode="auto">
          <a:xfrm>
            <a:off x="607087" y="3867150"/>
            <a:ext cx="67071" cy="80963"/>
          </a:xfrm>
          <a:custGeom>
            <a:avLst/>
            <a:gdLst>
              <a:gd name="T0" fmla="*/ 0 w 39"/>
              <a:gd name="T1" fmla="*/ 0 h 51"/>
              <a:gd name="T2" fmla="*/ 39 w 39"/>
              <a:gd name="T3" fmla="*/ 51 h 51"/>
              <a:gd name="T4" fmla="*/ 3 w 39"/>
              <a:gd name="T5" fmla="*/ 0 h 51"/>
              <a:gd name="T6" fmla="*/ 0 w 39"/>
              <a:gd name="T7" fmla="*/ 0 h 51"/>
            </a:gdLst>
            <a:ahLst/>
            <a:cxnLst>
              <a:cxn ang="0">
                <a:pos x="T0" y="T1"/>
              </a:cxn>
              <a:cxn ang="0">
                <a:pos x="T2" y="T3"/>
              </a:cxn>
              <a:cxn ang="0">
                <a:pos x="T4" y="T5"/>
              </a:cxn>
              <a:cxn ang="0">
                <a:pos x="T6" y="T7"/>
              </a:cxn>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Title 1"/>
          <p:cNvSpPr>
            <a:spLocks noGrp="1"/>
          </p:cNvSpPr>
          <p:nvPr>
            <p:ph type="ctrTitle"/>
          </p:nvPr>
        </p:nvSpPr>
        <p:spPr>
          <a:xfrm>
            <a:off x="1884646" y="961535"/>
            <a:ext cx="7526054" cy="3488266"/>
          </a:xfrm>
          <a:prstGeom prst="rect">
            <a:avLst/>
          </a:prstGeom>
        </p:spPr>
        <p:txBody>
          <a:bodyPr anchor="b">
            <a:normAutofit/>
          </a:bodyPr>
          <a:lstStyle>
            <a:lvl1pPr algn="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167925" y="4402667"/>
            <a:ext cx="6242777" cy="1364531"/>
          </a:xfrm>
          <a:prstGeom prst="rect">
            <a:avLst/>
          </a:prstGeo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3" name="Date Placeholder 3"/>
          <p:cNvSpPr>
            <a:spLocks noGrp="1"/>
          </p:cNvSpPr>
          <p:nvPr>
            <p:ph type="dt" sz="half" idx="10"/>
          </p:nvPr>
        </p:nvSpPr>
        <p:spPr>
          <a:xfrm>
            <a:off x="7936839" y="6116639"/>
            <a:ext cx="928688" cy="365125"/>
          </a:xfrm>
          <a:prstGeom prst="rect">
            <a:avLst/>
          </a:prstGeom>
        </p:spPr>
        <p:txBody>
          <a:bodyPr/>
          <a:lstStyle>
            <a:lvl1pPr>
              <a:defRPr/>
            </a:lvl1pPr>
          </a:lstStyle>
          <a:p>
            <a:endParaRPr lang="en-US" altLang="zh-CN"/>
          </a:p>
        </p:txBody>
      </p:sp>
      <p:sp>
        <p:nvSpPr>
          <p:cNvPr id="14" name="Footer Placeholder 4"/>
          <p:cNvSpPr>
            <a:spLocks noGrp="1"/>
          </p:cNvSpPr>
          <p:nvPr>
            <p:ph type="ftr" sz="quarter" idx="11"/>
          </p:nvPr>
        </p:nvSpPr>
        <p:spPr>
          <a:xfrm>
            <a:off x="3926285" y="6116639"/>
            <a:ext cx="3909086" cy="365125"/>
          </a:xfrm>
          <a:prstGeom prst="rect">
            <a:avLst/>
          </a:prstGeom>
        </p:spPr>
        <p:txBody>
          <a:bodyPr/>
          <a:lstStyle>
            <a:lvl1pPr>
              <a:defRPr/>
            </a:lvl1pPr>
          </a:lstStyle>
          <a:p>
            <a:endParaRPr lang="en-US" altLang="zh-CN"/>
          </a:p>
        </p:txBody>
      </p:sp>
      <p:sp>
        <p:nvSpPr>
          <p:cNvPr id="15" name="Slide Number Placeholder 5"/>
          <p:cNvSpPr>
            <a:spLocks noGrp="1"/>
          </p:cNvSpPr>
          <p:nvPr>
            <p:ph type="sldNum" sz="quarter" idx="12"/>
          </p:nvPr>
        </p:nvSpPr>
        <p:spPr>
          <a:xfrm>
            <a:off x="8965274" y="6116639"/>
            <a:ext cx="445426" cy="365125"/>
          </a:xfrm>
          <a:prstGeom prst="rect">
            <a:avLst/>
          </a:prstGeom>
        </p:spPr>
        <p:txBody>
          <a:bodyPr/>
          <a:lstStyle>
            <a:lvl1pPr>
              <a:defRPr/>
            </a:lvl1pPr>
          </a:lstStyle>
          <a:p>
            <a:fld id="{AC80574E-8B94-4515-ADE1-BF6C35829DF0}" type="slidenum">
              <a:rPr lang="zh-CN" altLang="en-US"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06317" y="4732865"/>
            <a:ext cx="8142324" cy="566738"/>
          </a:xfrm>
          <a:prstGeom prst="rect">
            <a:avLst/>
          </a:prstGeo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39140" y="932112"/>
            <a:ext cx="6685320"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1206317" y="5299603"/>
            <a:ext cx="8142324" cy="493712"/>
          </a:xfrm>
          <a:prstGeom prst="rect">
            <a:avLst/>
          </a:prstGeo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206318" y="685800"/>
            <a:ext cx="8142324" cy="3048000"/>
          </a:xfrm>
          <a:prstGeom prst="rect">
            <a:avLst/>
          </a:prstGeom>
        </p:spPr>
        <p:txBody>
          <a:bodyP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06318" y="4343400"/>
            <a:ext cx="8142325" cy="1447800"/>
          </a:xfrm>
          <a:prstGeom prst="rect">
            <a:avLst/>
          </a:prstGeo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TextBox 13"/>
          <p:cNvSpPr txBox="1"/>
          <p:nvPr/>
        </p:nvSpPr>
        <p:spPr>
          <a:xfrm>
            <a:off x="1050793" y="8636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6" name="TextBox 14"/>
          <p:cNvSpPr txBox="1"/>
          <p:nvPr/>
        </p:nvSpPr>
        <p:spPr>
          <a:xfrm>
            <a:off x="8853488" y="28194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algn="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2" name="Title 1"/>
          <p:cNvSpPr>
            <a:spLocks noGrp="1"/>
          </p:cNvSpPr>
          <p:nvPr>
            <p:ph type="title"/>
          </p:nvPr>
        </p:nvSpPr>
        <p:spPr>
          <a:xfrm>
            <a:off x="1545637" y="685801"/>
            <a:ext cx="7555291" cy="2743199"/>
          </a:xfrm>
          <a:prstGeom prst="rect">
            <a:avLst/>
          </a:prstGeo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731421" y="3428999"/>
            <a:ext cx="7183722" cy="381000"/>
          </a:xfrm>
          <a:prstGeom prst="rect">
            <a:avLst/>
          </a:prstGeom>
        </p:spPr>
        <p:txBody>
          <a:bodyP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endParaRPr lang="zh-CN" altLang="en-US"/>
          </a:p>
        </p:txBody>
      </p:sp>
      <p:sp>
        <p:nvSpPr>
          <p:cNvPr id="3" name="Text Placeholder 2"/>
          <p:cNvSpPr>
            <a:spLocks noGrp="1"/>
          </p:cNvSpPr>
          <p:nvPr>
            <p:ph type="body" idx="1" hasCustomPrompt="1"/>
          </p:nvPr>
        </p:nvSpPr>
        <p:spPr>
          <a:xfrm>
            <a:off x="1206317" y="4343400"/>
            <a:ext cx="8142324" cy="1447800"/>
          </a:xfrm>
          <a:prstGeom prst="rect">
            <a:avLst/>
          </a:prstGeo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7" name="Date Placeholder 3"/>
          <p:cNvSpPr>
            <a:spLocks noGrp="1"/>
          </p:cNvSpPr>
          <p:nvPr>
            <p:ph type="dt" sz="half" idx="14"/>
          </p:nvPr>
        </p:nvSpPr>
        <p:spPr>
          <a:xfrm>
            <a:off x="7971235" y="6116639"/>
            <a:ext cx="930407" cy="365125"/>
          </a:xfrm>
          <a:prstGeom prst="rect">
            <a:avLst/>
          </a:prstGeom>
        </p:spPr>
        <p:txBody>
          <a:bodyPr/>
          <a:lstStyle>
            <a:lvl1pPr>
              <a:defRPr/>
            </a:lvl1pPr>
          </a:lstStyle>
          <a:p>
            <a:endParaRPr lang="en-US" altLang="zh-CN" dirty="0"/>
          </a:p>
        </p:txBody>
      </p:sp>
      <p:sp>
        <p:nvSpPr>
          <p:cNvPr id="8" name="Footer Placeholder 4"/>
          <p:cNvSpPr>
            <a:spLocks noGrp="1"/>
          </p:cNvSpPr>
          <p:nvPr>
            <p:ph type="ftr" sz="quarter" idx="15"/>
          </p:nvPr>
        </p:nvSpPr>
        <p:spPr>
          <a:xfrm>
            <a:off x="2153180" y="6116639"/>
            <a:ext cx="5756143" cy="365125"/>
          </a:xfrm>
          <a:prstGeom prst="rect">
            <a:avLst/>
          </a:prstGeom>
        </p:spPr>
        <p:txBody>
          <a:bodyPr/>
          <a:lstStyle>
            <a:lvl1pPr>
              <a:defRPr/>
            </a:lvl1pPr>
          </a:lstStyle>
          <a:p>
            <a:endParaRPr lang="en-US" altLang="zh-CN"/>
          </a:p>
        </p:txBody>
      </p:sp>
      <p:sp>
        <p:nvSpPr>
          <p:cNvPr id="9" name="Slide Number Placeholder 5"/>
          <p:cNvSpPr>
            <a:spLocks noGrp="1"/>
          </p:cNvSpPr>
          <p:nvPr>
            <p:ph type="sldNum" sz="quarter" idx="16"/>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06320" y="3308581"/>
            <a:ext cx="8142321" cy="1468800"/>
          </a:xfrm>
          <a:prstGeom prst="rect">
            <a:avLst/>
          </a:prstGeom>
        </p:spPr>
        <p:txBody>
          <a:bodyPr anchor="b">
            <a:normAutofit/>
          </a:bodyPr>
          <a:lstStyle>
            <a:lvl1pPr algn="r">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06317" y="4777381"/>
            <a:ext cx="8142323" cy="860400"/>
          </a:xfrm>
          <a:prstGeom prst="rect">
            <a:avLst/>
          </a:prstGeo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TextBox 13"/>
          <p:cNvSpPr txBox="1"/>
          <p:nvPr/>
        </p:nvSpPr>
        <p:spPr>
          <a:xfrm>
            <a:off x="1050793" y="8636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6" name="TextBox 14"/>
          <p:cNvSpPr txBox="1"/>
          <p:nvPr/>
        </p:nvSpPr>
        <p:spPr>
          <a:xfrm>
            <a:off x="8853488" y="28194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algn="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2" name="Title 1"/>
          <p:cNvSpPr>
            <a:spLocks noGrp="1"/>
          </p:cNvSpPr>
          <p:nvPr>
            <p:ph type="title"/>
          </p:nvPr>
        </p:nvSpPr>
        <p:spPr>
          <a:xfrm>
            <a:off x="1545637" y="685801"/>
            <a:ext cx="7555291" cy="2743199"/>
          </a:xfrm>
          <a:prstGeom prst="rect">
            <a:avLst/>
          </a:prstGeo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206319" y="3886200"/>
            <a:ext cx="8142323" cy="889000"/>
          </a:xfrm>
          <a:prstGeom prst="rect">
            <a:avLst/>
          </a:prstGeom>
        </p:spPr>
        <p:txBody>
          <a:bodyPr rtlCol="0" anchor="b">
            <a:normAutofit/>
          </a:bodyPr>
          <a:lstStyle>
            <a:lvl1pPr algn="r">
              <a:buNone/>
              <a:defRPr lang="en-US" sz="2400" b="0" cap="none" dirty="0">
                <a:ln w="3175" cmpd="sng">
                  <a:noFill/>
                </a:ln>
                <a:solidFill>
                  <a:schemeClr val="tx1"/>
                </a:solidFill>
                <a:effectLst/>
              </a:defRPr>
            </a:lvl1pPr>
          </a:lstStyle>
          <a:p>
            <a:pPr lvl="0"/>
            <a:r>
              <a:rPr lang="zh-CN" altLang="en-US"/>
              <a:t>编辑母版文本样式</a:t>
            </a:r>
            <a:endParaRPr lang="zh-CN" altLang="en-US"/>
          </a:p>
        </p:txBody>
      </p:sp>
      <p:sp>
        <p:nvSpPr>
          <p:cNvPr id="3" name="Text Placeholder 2"/>
          <p:cNvSpPr>
            <a:spLocks noGrp="1"/>
          </p:cNvSpPr>
          <p:nvPr>
            <p:ph type="body" idx="1" hasCustomPrompt="1"/>
          </p:nvPr>
        </p:nvSpPr>
        <p:spPr>
          <a:xfrm>
            <a:off x="1206317" y="4775200"/>
            <a:ext cx="8142323" cy="1016000"/>
          </a:xfrm>
          <a:prstGeom prst="rect">
            <a:avLst/>
          </a:prstGeo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7" name="Date Placeholder 3"/>
          <p:cNvSpPr>
            <a:spLocks noGrp="1"/>
          </p:cNvSpPr>
          <p:nvPr>
            <p:ph type="dt" sz="half" idx="14"/>
          </p:nvPr>
        </p:nvSpPr>
        <p:spPr>
          <a:xfrm>
            <a:off x="7971235" y="6116639"/>
            <a:ext cx="930407" cy="365125"/>
          </a:xfrm>
          <a:prstGeom prst="rect">
            <a:avLst/>
          </a:prstGeom>
        </p:spPr>
        <p:txBody>
          <a:bodyPr/>
          <a:lstStyle>
            <a:lvl1pPr>
              <a:defRPr/>
            </a:lvl1pPr>
          </a:lstStyle>
          <a:p>
            <a:endParaRPr lang="en-US" altLang="zh-CN" dirty="0"/>
          </a:p>
        </p:txBody>
      </p:sp>
      <p:sp>
        <p:nvSpPr>
          <p:cNvPr id="8" name="Footer Placeholder 4"/>
          <p:cNvSpPr>
            <a:spLocks noGrp="1"/>
          </p:cNvSpPr>
          <p:nvPr>
            <p:ph type="ftr" sz="quarter" idx="15"/>
          </p:nvPr>
        </p:nvSpPr>
        <p:spPr>
          <a:xfrm>
            <a:off x="2153180" y="6116639"/>
            <a:ext cx="5756143" cy="365125"/>
          </a:xfrm>
          <a:prstGeom prst="rect">
            <a:avLst/>
          </a:prstGeom>
        </p:spPr>
        <p:txBody>
          <a:bodyPr/>
          <a:lstStyle>
            <a:lvl1pPr>
              <a:defRPr/>
            </a:lvl1pPr>
          </a:lstStyle>
          <a:p>
            <a:endParaRPr lang="en-US" altLang="zh-CN"/>
          </a:p>
        </p:txBody>
      </p:sp>
      <p:sp>
        <p:nvSpPr>
          <p:cNvPr id="9" name="Slide Number Placeholder 5"/>
          <p:cNvSpPr>
            <a:spLocks noGrp="1"/>
          </p:cNvSpPr>
          <p:nvPr>
            <p:ph type="sldNum" sz="quarter" idx="16"/>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06319" y="685802"/>
            <a:ext cx="8142324" cy="2727325"/>
          </a:xfrm>
          <a:prstGeom prst="rect">
            <a:avLst/>
          </a:prstGeom>
        </p:spPr>
        <p:txBody>
          <a:bodyPr rtlCol="0">
            <a:normAutofit/>
          </a:bodyPr>
          <a:lstStyle>
            <a:lvl1pPr>
              <a:defRPr lang="en-US" b="0" dirty="0"/>
            </a:lvl1pPr>
          </a:lstStyle>
          <a:p>
            <a:pPr lvl="0"/>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206318" y="3505200"/>
            <a:ext cx="8142325" cy="838200"/>
          </a:xfrm>
          <a:prstGeom prst="rect">
            <a:avLst/>
          </a:prstGeom>
        </p:spPr>
        <p:txBody>
          <a:bodyPr rtlCol="0" anchor="b">
            <a:normAutofit/>
          </a:bodyPr>
          <a:lstStyle>
            <a:lvl1pPr>
              <a:buNone/>
              <a:defRPr lang="en-US" sz="2800" b="0" cap="none" dirty="0">
                <a:ln w="3175" cmpd="sng">
                  <a:noFill/>
                </a:ln>
                <a:solidFill>
                  <a:schemeClr val="tx1"/>
                </a:solidFill>
                <a:effectLst/>
              </a:defRPr>
            </a:lvl1pPr>
          </a:lstStyle>
          <a:p>
            <a:pPr lvl="0"/>
            <a:r>
              <a:rPr lang="zh-CN" altLang="en-US"/>
              <a:t>编辑母版文本样式</a:t>
            </a:r>
            <a:endParaRPr lang="zh-CN" altLang="en-US"/>
          </a:p>
        </p:txBody>
      </p:sp>
      <p:sp>
        <p:nvSpPr>
          <p:cNvPr id="3" name="Text Placeholder 2"/>
          <p:cNvSpPr>
            <a:spLocks noGrp="1"/>
          </p:cNvSpPr>
          <p:nvPr>
            <p:ph type="body" idx="1" hasCustomPrompt="1"/>
          </p:nvPr>
        </p:nvSpPr>
        <p:spPr>
          <a:xfrm>
            <a:off x="1206318" y="4343400"/>
            <a:ext cx="8142325" cy="1447800"/>
          </a:xfrm>
          <a:prstGeom prst="rect">
            <a:avLst/>
          </a:prstGeo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5" name="Date Placeholder 3"/>
          <p:cNvSpPr>
            <a:spLocks noGrp="1"/>
          </p:cNvSpPr>
          <p:nvPr>
            <p:ph type="dt" sz="half" idx="14"/>
          </p:nvPr>
        </p:nvSpPr>
        <p:spPr>
          <a:xfrm>
            <a:off x="7971235" y="6116639"/>
            <a:ext cx="930407" cy="365125"/>
          </a:xfrm>
          <a:prstGeom prst="rect">
            <a:avLst/>
          </a:prstGeom>
        </p:spPr>
        <p:txBody>
          <a:bodyPr/>
          <a:lstStyle>
            <a:lvl1pPr>
              <a:defRPr/>
            </a:lvl1pPr>
          </a:lstStyle>
          <a:p>
            <a:endParaRPr lang="en-US" altLang="zh-CN" dirty="0"/>
          </a:p>
        </p:txBody>
      </p:sp>
      <p:sp>
        <p:nvSpPr>
          <p:cNvPr id="6" name="Footer Placeholder 4"/>
          <p:cNvSpPr>
            <a:spLocks noGrp="1"/>
          </p:cNvSpPr>
          <p:nvPr>
            <p:ph type="ftr" sz="quarter" idx="15"/>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6"/>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064552" y="457200"/>
            <a:ext cx="8346148" cy="1981200"/>
          </a:xfrm>
          <a:prstGeom prst="rect">
            <a:avLst/>
          </a:prstGeom>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064552" y="2667001"/>
            <a:ext cx="8346148" cy="3357563"/>
          </a:xfrm>
          <a:prstGeom prst="rect">
            <a:avLst/>
          </a:prstGeom>
        </p:spPr>
        <p:txBody>
          <a:bodyPr vert="eaVert" ancho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A2236A91-AB49-49FF-BD59-8386391FD12B}" type="slidenum">
              <a:rPr lang="zh-CN" altLang="en-US" smtClean="0"/>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09843" y="685800"/>
            <a:ext cx="1438800" cy="5105400"/>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206318" y="685800"/>
            <a:ext cx="6517737" cy="5105400"/>
          </a:xfrm>
          <a:prstGeom prst="rect">
            <a:avLst/>
          </a:prstGeom>
        </p:spPr>
        <p:txBody>
          <a:bodyPr vert="eaVert" ancho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3" name="Rectangle 12"/>
          <p:cNvSpPr>
            <a:spLocks noGrp="1" noChangeArrowheads="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4" name="Rectangle 13"/>
          <p:cNvSpPr>
            <a:spLocks noGrp="1" noChangeArrowheads="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hasCustomPrompt="1"/>
          </p:nvPr>
        </p:nvSpPr>
        <p:spPr>
          <a:xfrm>
            <a:off x="495299" y="1207874"/>
            <a:ext cx="9066213"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495299" y="1872534"/>
            <a:ext cx="4455513" cy="4292770"/>
          </a:xfrm>
        </p:spPr>
        <p:txBody>
          <a:bodyPr/>
          <a:lstStyle>
            <a:lvl1pPr>
              <a:defRPr sz="2800" b="1">
                <a:solidFill>
                  <a:schemeClr val="tx1"/>
                </a:solidFill>
                <a:latin typeface="+mn-lt"/>
                <a:ea typeface="黑体" panose="02010609060101010101" pitchFamily="2" charset="-122"/>
              </a:defRPr>
            </a:lvl1pPr>
            <a:lvl2pP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defRPr sz="18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6" name="内容占位符 5"/>
          <p:cNvSpPr>
            <a:spLocks noGrp="1"/>
          </p:cNvSpPr>
          <p:nvPr>
            <p:ph sz="quarter" idx="4" hasCustomPrompt="1"/>
          </p:nvPr>
        </p:nvSpPr>
        <p:spPr>
          <a:xfrm>
            <a:off x="5104383" y="1872534"/>
            <a:ext cx="4457129" cy="4292770"/>
          </a:xfrm>
        </p:spPr>
        <p:txBody>
          <a:bodyPr/>
          <a:lstStyle>
            <a:lvl1pPr>
              <a:defRPr sz="2800" b="1">
                <a:solidFill>
                  <a:schemeClr val="tx1"/>
                </a:solidFill>
                <a:latin typeface="+mn-lt"/>
                <a:ea typeface="黑体" panose="02010609060101010101" pitchFamily="2" charset="-122"/>
              </a:defRPr>
            </a:lvl1pPr>
            <a:lvl2pP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defRPr sz="18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dirty="0"/>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7B052E9-C54A-4603-AE2F-EB72B006DB6C}" type="slidenum">
              <a:rPr lang="zh-CN" altLang="en-US" smtClean="0"/>
            </a:fld>
            <a:endParaRPr lang="en-US" altLang="zh-CN"/>
          </a:p>
        </p:txBody>
      </p:sp>
      <p:sp>
        <p:nvSpPr>
          <p:cNvPr id="10"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91911" y="44624"/>
            <a:ext cx="7482627" cy="1134611"/>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a:xfrm>
            <a:off x="1031983" y="1556792"/>
            <a:ext cx="8346723" cy="3332816"/>
          </a:xfrm>
          <a:prstGeom prst="rect">
            <a:avLst/>
          </a:prstGeom>
        </p:spPr>
        <p:txBody>
          <a:bodyPr/>
          <a:lstStyle>
            <a:lvl1pPr>
              <a:defRPr sz="2800" baseline="0"/>
            </a:lvl1pPr>
            <a:lvl2pPr>
              <a:defRPr sz="2400" baseline="0"/>
            </a:lvl2pPr>
            <a:lvl3pPr>
              <a:defRPr sz="2000" baseline="0"/>
            </a:lvl3pPr>
            <a:lvl4pPr>
              <a:defRPr sz="1800"/>
            </a:lvl4pPr>
            <a:lvl5pP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7955756" y="6108701"/>
            <a:ext cx="928688"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37702" y="6108701"/>
            <a:ext cx="5756142"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46357" y="6108701"/>
            <a:ext cx="464344" cy="365125"/>
          </a:xfrm>
          <a:prstGeom prst="rect">
            <a:avLst/>
          </a:prstGeom>
        </p:spPr>
        <p:txBody>
          <a:bodyPr/>
          <a:lstStyle>
            <a:lvl1pPr>
              <a:defRPr/>
            </a:lvl1pPr>
          </a:lstStyle>
          <a:p>
            <a:fld id="{7AC79822-BC0D-4DE8-A7E5-90A3732A2B82}" type="slidenum">
              <a:rPr lang="zh-CN" altLang="en-US" smtClean="0"/>
            </a:fld>
            <a:endParaRPr lang="en-US" altLang="zh-CN"/>
          </a:p>
        </p:txBody>
      </p:sp>
      <p:sp>
        <p:nvSpPr>
          <p:cNvPr id="7"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 name="图片 7"/>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7560" y="0"/>
            <a:ext cx="9993560" cy="6858000"/>
          </a:xfrm>
          <a:prstGeom prst="rect">
            <a:avLst/>
          </a:prstGeom>
        </p:spPr>
      </p:pic>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495300" y="1196752"/>
            <a:ext cx="4381500" cy="493417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剪贴画占位符 3"/>
          <p:cNvSpPr>
            <a:spLocks noGrp="1"/>
          </p:cNvSpPr>
          <p:nvPr>
            <p:ph type="clipArt" sz="half" idx="2" hasCustomPrompt="1"/>
          </p:nvPr>
        </p:nvSpPr>
        <p:spPr>
          <a:xfrm>
            <a:off x="5029200" y="1196752"/>
            <a:ext cx="4381500" cy="4934173"/>
          </a:xfrm>
        </p:spPr>
        <p:txBody>
          <a:bodyPr/>
          <a:lstStyle/>
          <a:p>
            <a:r>
              <a:rPr lang="zh-CN" altLang="en-US"/>
              <a:t>单击图标添加联机映像</a:t>
            </a:r>
            <a:endParaRPr lang="zh-CN" altLang="en-US"/>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smtClean="0"/>
            </a:fld>
            <a:endParaRPr lang="en-US" altLang="zh-CN"/>
          </a:p>
        </p:txBody>
      </p:sp>
      <p:sp>
        <p:nvSpPr>
          <p:cNvPr id="8"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13967" y="161926"/>
            <a:ext cx="8676348" cy="600075"/>
          </a:xfrm>
        </p:spPr>
        <p:txBody>
          <a:bodyPr/>
          <a:lstStyle/>
          <a:p>
            <a:r>
              <a:rPr lang="zh-CN" altLang="en-US"/>
              <a:t>单击此处编辑母版标题样式</a:t>
            </a:r>
            <a:endParaRPr lang="zh-CN" altLang="en-US"/>
          </a:p>
        </p:txBody>
      </p:sp>
      <p:sp>
        <p:nvSpPr>
          <p:cNvPr id="3" name="表格占位符 2"/>
          <p:cNvSpPr>
            <a:spLocks noGrp="1"/>
          </p:cNvSpPr>
          <p:nvPr>
            <p:ph type="tbl" idx="1" hasCustomPrompt="1"/>
          </p:nvPr>
        </p:nvSpPr>
        <p:spPr>
          <a:xfrm>
            <a:off x="613967" y="1276351"/>
            <a:ext cx="8676348" cy="5032375"/>
          </a:xfrm>
        </p:spPr>
        <p:txBody>
          <a:bodyPr/>
          <a:lstStyle/>
          <a:p>
            <a:pPr lvl="0"/>
            <a:r>
              <a:rPr lang="zh-CN" altLang="en-US" noProof="0"/>
              <a:t>单击图标添加表格</a:t>
            </a:r>
            <a:endParaRPr lang="zh-CN" altLang="en-US" noProof="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1038" y="1825625"/>
            <a:ext cx="421005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5014913" y="1825626"/>
            <a:ext cx="4210050" cy="2098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5014913" y="4076701"/>
            <a:ext cx="4210050" cy="21002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p:txBody>
          <a:bodyPr/>
          <a:lstStyle/>
          <a:p>
            <a:pPr lvl="0">
              <a:buClr>
                <a:schemeClr val="bg1"/>
              </a:buClr>
            </a:pPr>
            <a:endParaRPr lang="zh-CN" altLang="en-US" dirty="0">
              <a:latin typeface="Arial" panose="020B0604020202020204" pitchFamily="34" charset="0"/>
            </a:endParaRPr>
          </a:p>
        </p:txBody>
      </p:sp>
      <p:sp>
        <p:nvSpPr>
          <p:cNvPr id="7" name="页脚占位符 6"/>
          <p:cNvSpPr>
            <a:spLocks noGrp="1"/>
          </p:cNvSpPr>
          <p:nvPr>
            <p:ph type="ftr" sz="quarter" idx="11"/>
          </p:nvPr>
        </p:nvSpPr>
        <p:spPr/>
        <p:txBody>
          <a:bodyPr/>
          <a:lstStyle/>
          <a:p>
            <a:pPr lvl="0">
              <a:buClr>
                <a:schemeClr val="bg1"/>
              </a:buClr>
            </a:pPr>
            <a:endParaRPr lang="zh-CN" altLang="en-US" dirty="0"/>
          </a:p>
        </p:txBody>
      </p:sp>
      <p:sp>
        <p:nvSpPr>
          <p:cNvPr id="8" name="灯片编号占位符 7"/>
          <p:cNvSpPr>
            <a:spLocks noGrp="1"/>
          </p:cNvSpPr>
          <p:nvPr>
            <p:ph type="sldNum" sz="quarter" idx="12"/>
          </p:nvPr>
        </p:nvSpPr>
        <p:spPr/>
        <p:txBody>
          <a:bodyPr/>
          <a:lstStyle/>
          <a:p>
            <a:pPr lvl="0">
              <a:buClr>
                <a:schemeClr val="bg1"/>
              </a:buClr>
            </a:pPr>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152579" y="2666999"/>
            <a:ext cx="7258122" cy="2360071"/>
          </a:xfrm>
          <a:prstGeom prst="rect">
            <a:avLst/>
          </a:prstGeom>
        </p:spPr>
        <p:txBody>
          <a:bodyPr anchor="b"/>
          <a:lstStyle>
            <a:lvl1pPr algn="r">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2152581" y="5027070"/>
            <a:ext cx="7258119" cy="860400"/>
          </a:xfrm>
          <a:prstGeom prst="rect">
            <a:avLst/>
          </a:prstGeo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C3F47B36-077D-42FE-9DED-0C77CB87E4B3}" type="slidenum">
              <a:rPr lang="zh-CN" altLang="en-US" smtClean="0"/>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63978" y="685802"/>
            <a:ext cx="8346723" cy="1752599"/>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063977" y="2667000"/>
            <a:ext cx="4051554" cy="3368674"/>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5359146" y="2667000"/>
            <a:ext cx="4051554" cy="3346824"/>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40B52295-AD8D-47A8-A4D5-D2F6B9F48E3F}" type="slidenum">
              <a:rPr lang="zh-CN" altLang="en-US" smtClean="0"/>
            </a:fld>
            <a:endParaRPr lang="en-US" altLang="zh-CN"/>
          </a:p>
        </p:txBody>
      </p:sp>
      <p:sp>
        <p:nvSpPr>
          <p:cNvPr id="8"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64552" y="457200"/>
            <a:ext cx="8346148" cy="1981200"/>
          </a:xfrm>
          <a:prstGeom prst="rect">
            <a:avLst/>
          </a:prstGeo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440272" y="2658533"/>
            <a:ext cx="3744315" cy="576262"/>
          </a:xfrm>
          <a:prstGeom prst="rect">
            <a:avLst/>
          </a:prstGeo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1206316" y="3335337"/>
            <a:ext cx="3978269" cy="2665259"/>
          </a:xfrm>
          <a:prstGeom prst="rect">
            <a:avLst/>
          </a:prstGeo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5591852" y="2667000"/>
            <a:ext cx="3756790" cy="576262"/>
          </a:xfrm>
          <a:prstGeom prst="rect">
            <a:avLst/>
          </a:prstGeo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5370371" y="3335337"/>
            <a:ext cx="3978269" cy="2665259"/>
          </a:xfrm>
          <a:prstGeom prst="rect">
            <a:avLst/>
          </a:prstGeo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8"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9"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FAC03054-A18C-4CF4-8FEF-67B6C74EC7CF}" type="slidenum">
              <a:rPr lang="zh-CN" altLang="en-US" smtClean="0"/>
            </a:fld>
            <a:endParaRPr lang="en-US" altLang="zh-CN"/>
          </a:p>
        </p:txBody>
      </p:sp>
      <p:sp>
        <p:nvSpPr>
          <p:cNvPr id="10"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064552" y="457200"/>
            <a:ext cx="8346148" cy="1981200"/>
          </a:xfrm>
          <a:prstGeom prst="rect">
            <a:avLst/>
          </a:prstGeom>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4"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5"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14338B79-8FD5-46F1-8A19-651A319ADB19}" type="slidenum">
              <a:rPr lang="zh-CN" altLang="en-US" smtClean="0"/>
            </a:fld>
            <a:endParaRPr lang="en-US" altLang="zh-CN"/>
          </a:p>
        </p:txBody>
      </p:sp>
      <p:sp>
        <p:nvSpPr>
          <p:cNvPr id="6"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3"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4"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137DC1DE-D772-415A-B75D-6C2A3BBF0EE5}" type="slidenum">
              <a:rPr lang="zh-CN" altLang="en-US"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06318" y="1600200"/>
            <a:ext cx="2884412" cy="1371600"/>
          </a:xfrm>
          <a:prstGeom prst="rect">
            <a:avLst/>
          </a:prstGeo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276516" y="685801"/>
            <a:ext cx="5072126" cy="5105401"/>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1206318" y="2971800"/>
            <a:ext cx="2884412" cy="1828800"/>
          </a:xfrm>
          <a:prstGeom prst="rect">
            <a:avLst/>
          </a:prstGeo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DFB74B41-85B4-4984-A2A4-801BFDC62CF6}" type="slidenum">
              <a:rPr lang="zh-CN" altLang="en-US" smtClean="0"/>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05027" y="1752599"/>
            <a:ext cx="4409902" cy="1371600"/>
          </a:xfrm>
          <a:prstGeom prst="rect">
            <a:avLst/>
          </a:prstGeom>
        </p:spPr>
        <p:txBody>
          <a:bodyPr anchor="b">
            <a:normAutofit/>
          </a:bodyPr>
          <a:lstStyle>
            <a:lvl1pPr algn="ctr">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6172287" y="914400"/>
            <a:ext cx="2666485"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1205027" y="3124199"/>
            <a:ext cx="4409902" cy="1828800"/>
          </a:xfrm>
          <a:prstGeom prst="rect">
            <a:avLst/>
          </a:prstGeo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24FEF2C3-09B7-48D6-BCFF-274B159605E4}" type="slidenum">
              <a:rPr lang="zh-CN" altLang="en-US"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image" Target="../media/image4.png"/><Relationship Id="rId23" Type="http://schemas.openxmlformats.org/officeDocument/2006/relationships/image" Target="../media/image3.jpeg"/><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2379"/>
            <a:ext cx="9906000" cy="6853240"/>
          </a:xfrm>
          <a:prstGeom prst="rect">
            <a:avLst/>
          </a:prstGeom>
          <a:gradFill>
            <a:gsLst>
              <a:gs pos="85574">
                <a:schemeClr val="accent1">
                  <a:lumMod val="40000"/>
                  <a:lumOff val="60000"/>
                </a:schemeClr>
              </a:gs>
              <a:gs pos="69500">
                <a:schemeClr val="accent1">
                  <a:lumMod val="20000"/>
                  <a:lumOff val="80000"/>
                </a:schemeClr>
              </a:gs>
              <a:gs pos="0">
                <a:schemeClr val="bg2"/>
              </a:gs>
              <a:gs pos="100000">
                <a:schemeClr val="accent1">
                  <a:lumMod val="60000"/>
                  <a:lumOff val="40000"/>
                </a:schemeClr>
              </a:gs>
            </a:gsLst>
            <a:lin ang="0" scaled="1"/>
          </a:gradFill>
        </p:spPr>
      </p:pic>
      <p:grpSp>
        <p:nvGrpSpPr>
          <p:cNvPr id="1026" name="Group 13"/>
          <p:cNvGrpSpPr/>
          <p:nvPr/>
        </p:nvGrpSpPr>
        <p:grpSpPr bwMode="auto">
          <a:xfrm>
            <a:off x="0" y="0"/>
            <a:ext cx="2309681" cy="6858000"/>
            <a:chOff x="0" y="0"/>
            <a:chExt cx="2132013" cy="6858001"/>
          </a:xfrm>
        </p:grpSpPr>
        <p:sp>
          <p:nvSpPr>
            <p:cNvPr id="1036" name="Freeform 6"/>
            <p:cNvSpPr/>
            <p:nvPr/>
          </p:nvSpPr>
          <p:spPr bwMode="auto">
            <a:xfrm>
              <a:off x="0" y="0"/>
              <a:ext cx="1073150" cy="5291138"/>
            </a:xfrm>
            <a:custGeom>
              <a:avLst/>
              <a:gdLst>
                <a:gd name="T0" fmla="*/ 0 w 676"/>
                <a:gd name="T1" fmla="*/ 3132 h 3333"/>
                <a:gd name="T2" fmla="*/ 0 w 676"/>
                <a:gd name="T3" fmla="*/ 3312 h 3333"/>
                <a:gd name="T4" fmla="*/ 126 w 676"/>
                <a:gd name="T5" fmla="*/ 3333 h 3333"/>
                <a:gd name="T6" fmla="*/ 676 w 676"/>
                <a:gd name="T7" fmla="*/ 0 h 3333"/>
                <a:gd name="T8" fmla="*/ 514 w 676"/>
                <a:gd name="T9" fmla="*/ 0 h 3333"/>
                <a:gd name="T10" fmla="*/ 0 w 676"/>
                <a:gd name="T11" fmla="*/ 3132 h 3333"/>
              </a:gdLst>
              <a:ahLst/>
              <a:cxnLst>
                <a:cxn ang="0">
                  <a:pos x="T0" y="T1"/>
                </a:cxn>
                <a:cxn ang="0">
                  <a:pos x="T2" y="T3"/>
                </a:cxn>
                <a:cxn ang="0">
                  <a:pos x="T4" y="T5"/>
                </a:cxn>
                <a:cxn ang="0">
                  <a:pos x="T6" y="T7"/>
                </a:cxn>
                <a:cxn ang="0">
                  <a:pos x="T8" y="T9"/>
                </a:cxn>
                <a:cxn ang="0">
                  <a:pos x="T10" y="T11"/>
                </a:cxn>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Freeform 7"/>
            <p:cNvSpPr/>
            <p:nvPr/>
          </p:nvSpPr>
          <p:spPr bwMode="auto">
            <a:xfrm>
              <a:off x="0" y="0"/>
              <a:ext cx="758825" cy="4624389"/>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4"/>
              <a:ext cx="906463" cy="1195387"/>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1"/>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1"/>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4"/>
              <a:ext cx="1377950" cy="1500187"/>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1027" name="Title Placeholder 1"/>
          <p:cNvSpPr>
            <a:spLocks noGrp="1" noChangeArrowheads="1"/>
          </p:cNvSpPr>
          <p:nvPr>
            <p:ph type="title"/>
          </p:nvPr>
        </p:nvSpPr>
        <p:spPr bwMode="auto">
          <a:xfrm>
            <a:off x="1064552" y="457200"/>
            <a:ext cx="834614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8" name="Text Placeholder 2"/>
          <p:cNvSpPr>
            <a:spLocks noGrp="1" noChangeArrowheads="1"/>
          </p:cNvSpPr>
          <p:nvPr>
            <p:ph type="body" idx="1"/>
          </p:nvPr>
        </p:nvSpPr>
        <p:spPr bwMode="auto">
          <a:xfrm>
            <a:off x="1064552" y="2667001"/>
            <a:ext cx="8346148"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Date Placeholder 3"/>
          <p:cNvSpPr>
            <a:spLocks noGrp="1"/>
          </p:cNvSpPr>
          <p:nvPr>
            <p:ph type="dt" sz="half" idx="2"/>
          </p:nvPr>
        </p:nvSpPr>
        <p:spPr>
          <a:xfrm>
            <a:off x="7971235" y="6116639"/>
            <a:ext cx="930407" cy="365125"/>
          </a:xfrm>
          <a:prstGeom prst="rect">
            <a:avLst/>
          </a:prstGeom>
        </p:spPr>
        <p:txBody>
          <a:bodyPr vert="horz" lIns="91440" tIns="45720" rIns="91440" bIns="45720" rtlCol="0" anchor="ctr"/>
          <a:lstStyle>
            <a:lvl1pPr algn="r" eaLnBrk="1" fontAlgn="auto" hangingPunct="1">
              <a:spcBef>
                <a:spcPts val="0"/>
              </a:spcBef>
              <a:spcAft>
                <a:spcPts val="0"/>
              </a:spcAft>
              <a:defRPr sz="1000" b="0" i="0">
                <a:solidFill>
                  <a:schemeClr val="tx1"/>
                </a:solidFill>
                <a:effectLst/>
                <a:latin typeface="+mn-lt"/>
              </a:defRPr>
            </a:lvl1pPr>
          </a:lstStyle>
          <a:p>
            <a:endParaRPr lang="en-US" altLang="zh-CN" dirty="0"/>
          </a:p>
        </p:txBody>
      </p:sp>
      <p:sp>
        <p:nvSpPr>
          <p:cNvPr id="5" name="Footer Placeholder 4"/>
          <p:cNvSpPr>
            <a:spLocks noGrp="1"/>
          </p:cNvSpPr>
          <p:nvPr>
            <p:ph type="ftr" sz="quarter" idx="3"/>
          </p:nvPr>
        </p:nvSpPr>
        <p:spPr>
          <a:xfrm>
            <a:off x="2153180" y="6116639"/>
            <a:ext cx="5756143" cy="365125"/>
          </a:xfrm>
          <a:prstGeom prst="rect">
            <a:avLst/>
          </a:prstGeom>
        </p:spPr>
        <p:txBody>
          <a:bodyPr vert="horz" lIns="91440" tIns="45720" rIns="91440" bIns="45720" rtlCol="0" anchor="ctr"/>
          <a:lstStyle>
            <a:lvl1pPr algn="l" eaLnBrk="1" fontAlgn="auto" hangingPunct="1">
              <a:spcBef>
                <a:spcPts val="0"/>
              </a:spcBef>
              <a:spcAft>
                <a:spcPts val="0"/>
              </a:spcAft>
              <a:defRPr sz="1000" b="0" i="0">
                <a:solidFill>
                  <a:schemeClr val="tx1"/>
                </a:solidFill>
                <a:effectLst/>
                <a:latin typeface="+mn-lt"/>
              </a:defRPr>
            </a:lvl1pPr>
          </a:lstStyle>
          <a:p>
            <a:endParaRPr lang="en-US" altLang="zh-CN"/>
          </a:p>
        </p:txBody>
      </p:sp>
      <p:sp>
        <p:nvSpPr>
          <p:cNvPr id="6" name="Slide Number Placeholder 5"/>
          <p:cNvSpPr>
            <a:spLocks noGrp="1"/>
          </p:cNvSpPr>
          <p:nvPr>
            <p:ph type="sldNum" sz="quarter" idx="4"/>
          </p:nvPr>
        </p:nvSpPr>
        <p:spPr>
          <a:xfrm>
            <a:off x="8963554" y="6116639"/>
            <a:ext cx="447146" cy="365125"/>
          </a:xfrm>
          <a:prstGeom prst="rect">
            <a:avLst/>
          </a:prstGeom>
        </p:spPr>
        <p:txBody>
          <a:bodyPr vert="horz" lIns="91440" tIns="45720" rIns="91440" bIns="45720" rtlCol="0" anchor="ctr"/>
          <a:lstStyle>
            <a:lvl1pPr algn="r" eaLnBrk="1" fontAlgn="auto" hangingPunct="1">
              <a:spcBef>
                <a:spcPts val="0"/>
              </a:spcBef>
              <a:spcAft>
                <a:spcPts val="0"/>
              </a:spcAft>
              <a:defRPr sz="1000" b="0" i="0" smtClean="0">
                <a:solidFill>
                  <a:schemeClr val="tx1"/>
                </a:solidFill>
                <a:effectLst/>
                <a:latin typeface="+mn-lt"/>
              </a:defRPr>
            </a:lvl1pPr>
          </a:lstStyle>
          <a:p>
            <a:fld id="{67B052E9-C54A-4603-AE2F-EB72B006DB6C}" type="slidenum">
              <a:rPr lang="zh-CN" altLang="en-US" smtClean="0"/>
            </a:fld>
            <a:endParaRPr lang="en-US" altLang="zh-CN"/>
          </a:p>
        </p:txBody>
      </p:sp>
      <p:sp>
        <p:nvSpPr>
          <p:cNvPr id="24" name="Rectangle 8"/>
          <p:cNvSpPr>
            <a:spLocks noChangeArrowheads="1"/>
          </p:cNvSpPr>
          <p:nvPr/>
        </p:nvSpPr>
        <p:spPr bwMode="gray">
          <a:xfrm>
            <a:off x="481542" y="6216650"/>
            <a:ext cx="8911960"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1pPr>
            <a:lvl2pPr marL="742950" indent="-28575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2pPr>
            <a:lvl3pPr marL="1143000" indent="-22860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3pPr>
            <a:lvl4pPr marL="1600200" indent="-22860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4pPr>
            <a:lvl5pPr marL="2057400" indent="-22860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9pPr>
          </a:lstStyle>
          <a:p>
            <a:pPr eaLnBrk="1" fontAlgn="auto" hangingPunct="1">
              <a:lnSpc>
                <a:spcPct val="100000"/>
              </a:lnSpc>
              <a:spcBef>
                <a:spcPct val="0"/>
              </a:spcBef>
              <a:spcAft>
                <a:spcPts val="0"/>
              </a:spcAft>
              <a:buClrTx/>
              <a:buSzTx/>
              <a:buFontTx/>
              <a:buNone/>
              <a:defRPr/>
            </a:pPr>
            <a:endParaRPr kumimoji="1" lang="zh-CN" altLang="zh-CN" sz="2400" b="0">
              <a:latin typeface="Tahoma" panose="020B0604030504040204" pitchFamily="34" charset="0"/>
            </a:endParaRPr>
          </a:p>
        </p:txBody>
      </p:sp>
      <p:sp>
        <p:nvSpPr>
          <p:cNvPr id="21" name="AutoShape 5" descr="https://publicrelationssydney.com.au/wp-content/uploads/2013/01/shutterstock_80434384.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2" name="图片 21"/>
          <p:cNvPicPr>
            <a:picLocks noChangeAspect="1"/>
          </p:cNvPicPr>
          <p:nvPr/>
        </p:nvPicPr>
        <p:blipFill>
          <a:blip r:embed="rId24"/>
          <a:stretch>
            <a:fillRect/>
          </a:stretch>
        </p:blipFill>
        <p:spPr>
          <a:xfrm>
            <a:off x="9712" y="5975305"/>
            <a:ext cx="2641736" cy="882695"/>
          </a:xfrm>
          <a:prstGeom prst="rect">
            <a:avLst/>
          </a:prstGeom>
        </p:spPr>
      </p:pic>
      <p:pic>
        <p:nvPicPr>
          <p:cNvPr id="23" name="图片 22"/>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5535" y="0"/>
            <a:ext cx="10001535" cy="6858000"/>
          </a:xfrm>
          <a:prstGeom prst="rect">
            <a:avLst/>
          </a:prstGeom>
        </p:spPr>
      </p:pic>
      <p:pic>
        <p:nvPicPr>
          <p:cNvPr id="25" name="图片 24"/>
          <p:cNvPicPr>
            <a:picLocks noChangeAspect="1"/>
          </p:cNvPicPr>
          <p:nvPr userDrawn="1"/>
        </p:nvPicPr>
        <p:blipFill>
          <a:blip r:embed="rId24"/>
          <a:stretch>
            <a:fillRect/>
          </a:stretch>
        </p:blipFill>
        <p:spPr>
          <a:xfrm>
            <a:off x="-87560" y="6002689"/>
            <a:ext cx="2641736" cy="8826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lvl1pPr algn="ctr" defTabSz="457200" rtl="0" eaLnBrk="1" fontAlgn="base" hangingPunct="1">
        <a:spcBef>
          <a:spcPct val="0"/>
        </a:spcBef>
        <a:spcAft>
          <a:spcPct val="0"/>
        </a:spcAft>
        <a:defRPr sz="4000" kern="1200">
          <a:ln w="3175" cmpd="sng">
            <a:noFill/>
          </a:ln>
          <a:solidFill>
            <a:schemeClr val="tx1"/>
          </a:solidFill>
          <a:latin typeface="+mj-lt"/>
          <a:ea typeface="+mj-ea"/>
          <a:cs typeface="+mj-cs"/>
        </a:defRPr>
      </a:lvl1pPr>
      <a:lvl2pPr algn="ctr" defTabSz="457200" rtl="0" eaLnBrk="1" fontAlgn="base" hangingPunct="1">
        <a:spcBef>
          <a:spcPct val="0"/>
        </a:spcBef>
        <a:spcAft>
          <a:spcPct val="0"/>
        </a:spcAft>
        <a:defRPr sz="4000">
          <a:solidFill>
            <a:schemeClr val="tx1"/>
          </a:solidFill>
          <a:latin typeface="Corbel" panose="020B0503020204020204" pitchFamily="34" charset="0"/>
        </a:defRPr>
      </a:lvl2pPr>
      <a:lvl3pPr algn="ctr" defTabSz="457200" rtl="0" eaLnBrk="1" fontAlgn="base" hangingPunct="1">
        <a:spcBef>
          <a:spcPct val="0"/>
        </a:spcBef>
        <a:spcAft>
          <a:spcPct val="0"/>
        </a:spcAft>
        <a:defRPr sz="4000">
          <a:solidFill>
            <a:schemeClr val="tx1"/>
          </a:solidFill>
          <a:latin typeface="Corbel" panose="020B0503020204020204" pitchFamily="34" charset="0"/>
        </a:defRPr>
      </a:lvl3pPr>
      <a:lvl4pPr algn="ctr" defTabSz="457200" rtl="0" eaLnBrk="1" fontAlgn="base" hangingPunct="1">
        <a:spcBef>
          <a:spcPct val="0"/>
        </a:spcBef>
        <a:spcAft>
          <a:spcPct val="0"/>
        </a:spcAft>
        <a:defRPr sz="4000">
          <a:solidFill>
            <a:schemeClr val="tx1"/>
          </a:solidFill>
          <a:latin typeface="Corbel" panose="020B0503020204020204" pitchFamily="34" charset="0"/>
        </a:defRPr>
      </a:lvl4pPr>
      <a:lvl5pPr algn="ctr" defTabSz="457200" rtl="0" eaLnBrk="1" fontAlgn="base" hangingPunct="1">
        <a:spcBef>
          <a:spcPct val="0"/>
        </a:spcBef>
        <a:spcAft>
          <a:spcPct val="0"/>
        </a:spcAft>
        <a:defRPr sz="4000">
          <a:solidFill>
            <a:schemeClr val="tx1"/>
          </a:solidFill>
          <a:latin typeface="Corbel" panose="020B0503020204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400" kern="1200">
          <a:solidFill>
            <a:schemeClr val="tx1"/>
          </a:solidFill>
          <a:latin typeface="+mn-lt"/>
          <a:ea typeface="+mn-ea"/>
          <a:cs typeface="+mn-cs"/>
        </a:defRPr>
      </a:lvl1pPr>
      <a:lvl2pPr marL="7429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000" kern="1200">
          <a:solidFill>
            <a:schemeClr val="tx1"/>
          </a:solidFill>
          <a:latin typeface="+mn-lt"/>
          <a:ea typeface="+mn-ea"/>
          <a:cs typeface="+mn-cs"/>
        </a:defRPr>
      </a:lvl2pPr>
      <a:lvl3pPr marL="12001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kern="1200">
          <a:solidFill>
            <a:schemeClr val="tx1"/>
          </a:solidFill>
          <a:latin typeface="+mn-lt"/>
          <a:ea typeface="+mn-ea"/>
          <a:cs typeface="+mn-cs"/>
        </a:defRPr>
      </a:lvl3pPr>
      <a:lvl4pPr marL="1543050" indent="-171450" algn="l" defTabSz="457200" rtl="0" eaLnBrk="1" fontAlgn="base" hangingPunct="1">
        <a:spcBef>
          <a:spcPct val="20000"/>
        </a:spcBef>
        <a:spcAft>
          <a:spcPts val="600"/>
        </a:spcAft>
        <a:buClr>
          <a:srgbClr val="1287C3"/>
        </a:buClr>
        <a:buSzPct val="145000"/>
        <a:buFont typeface="Arial" panose="020B0604020202020204" pitchFamily="34" charset="0"/>
        <a:buChar char="•"/>
        <a:defRPr sz="1600" kern="1200">
          <a:solidFill>
            <a:schemeClr val="tx1"/>
          </a:solidFill>
          <a:latin typeface="+mn-lt"/>
          <a:ea typeface="+mn-ea"/>
          <a:cs typeface="+mn-cs"/>
        </a:defRPr>
      </a:lvl4pPr>
      <a:lvl5pPr marL="2000250" indent="-171450" algn="l" defTabSz="457200" rtl="0" eaLnBrk="1" fontAlgn="base" hangingPunct="1">
        <a:spcBef>
          <a:spcPct val="20000"/>
        </a:spcBef>
        <a:spcAft>
          <a:spcPts val="600"/>
        </a:spcAft>
        <a:buClr>
          <a:srgbClr val="1287C3"/>
        </a:buClr>
        <a:buSzPct val="145000"/>
        <a:buFont typeface="Arial" panose="020B0604020202020204" pitchFamily="34" charset="0"/>
        <a:buChar char="•"/>
        <a:defRPr sz="1400" kern="1200">
          <a:solidFill>
            <a:schemeClr val="tx1"/>
          </a:solidFill>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5" Type="http://schemas.openxmlformats.org/officeDocument/2006/relationships/slideLayout" Target="../slideLayouts/slideLayout2.xml"/><Relationship Id="rId24" Type="http://schemas.openxmlformats.org/officeDocument/2006/relationships/tags" Target="../tags/tag21.xml"/><Relationship Id="rId23" Type="http://schemas.openxmlformats.org/officeDocument/2006/relationships/image" Target="../media/image7.png"/><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sv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9" Type="http://schemas.openxmlformats.org/officeDocument/2006/relationships/hyperlink" Target="https://baike.baidu.com/item/%E7%9B%B8%E4%BD%8D" TargetMode="External"/><Relationship Id="rId8" Type="http://schemas.openxmlformats.org/officeDocument/2006/relationships/hyperlink" Target="https://baike.baidu.com/item/%E5%B9%85%E5%BA%A6" TargetMode="External"/><Relationship Id="rId7" Type="http://schemas.openxmlformats.org/officeDocument/2006/relationships/hyperlink" Target="https://baike.baidu.com/item/%E8%BD%BD%E6%B3%A2" TargetMode="External"/><Relationship Id="rId6" Type="http://schemas.openxmlformats.org/officeDocument/2006/relationships/hyperlink" Target="https://baike.baidu.com/item/%E6%97%B6%E5%9F%9F" TargetMode="External"/><Relationship Id="rId5" Type="http://schemas.openxmlformats.org/officeDocument/2006/relationships/hyperlink" Target="https://baike.baidu.com/item/%E6%98%9F%E5%BA%A7" TargetMode="External"/><Relationship Id="rId4" Type="http://schemas.openxmlformats.org/officeDocument/2006/relationships/hyperlink" Target="https://baike.baidu.com/item/%E6%A0%BC%E9%9B%B7%E7%A0%81" TargetMode="External"/><Relationship Id="rId3" Type="http://schemas.openxmlformats.org/officeDocument/2006/relationships/hyperlink" Target="https://baike.baidu.com/item/%E6%AF%94%E7%89%B9" TargetMode="External"/><Relationship Id="rId2" Type="http://schemas.openxmlformats.org/officeDocument/2006/relationships/hyperlink" Target="https://baike.baidu.com/item/%E8%B0%83%E5%88%B6" TargetMode="External"/><Relationship Id="rId14" Type="http://schemas.openxmlformats.org/officeDocument/2006/relationships/notesSlide" Target="../notesSlides/notesSlide19.xml"/><Relationship Id="rId13" Type="http://schemas.openxmlformats.org/officeDocument/2006/relationships/slideLayout" Target="../slideLayouts/slideLayout2.xml"/><Relationship Id="rId12" Type="http://schemas.openxmlformats.org/officeDocument/2006/relationships/hyperlink" Target="https://baike.baidu.com/item/%E4%BA%8C%E8%BF%9B%E5%88%B6" TargetMode="External"/><Relationship Id="rId11" Type="http://schemas.openxmlformats.org/officeDocument/2006/relationships/hyperlink" Target="https://baike.baidu.com/item/%E4%BC%A0%E8%BE%93%E6%95%88%E7%8E%87" TargetMode="External"/><Relationship Id="rId10" Type="http://schemas.openxmlformats.org/officeDocument/2006/relationships/hyperlink" Target="https://baike.baidu.com/item/%E9%A2%91%E5%B8%A6" TargetMode="External"/><Relationship Id="rId1" Type="http://schemas.openxmlformats.org/officeDocument/2006/relationships/hyperlink" Target="https://baike.baidu.com/item/%E7%9F%A2%E9%87%8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4.wmf"/><Relationship Id="rId1"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43.xml"/></Relationships>
</file>

<file path=ppt/slides/_rels/slide5.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5" Type="http://schemas.openxmlformats.org/officeDocument/2006/relationships/slideLayout" Target="../slideLayouts/slideLayout2.xml"/><Relationship Id="rId24" Type="http://schemas.openxmlformats.org/officeDocument/2006/relationships/tags" Target="../tags/tag42.xml"/><Relationship Id="rId23" Type="http://schemas.openxmlformats.org/officeDocument/2006/relationships/image" Target="../media/image7.png"/><Relationship Id="rId22" Type="http://schemas.openxmlformats.org/officeDocument/2006/relationships/tags" Target="../tags/tag41.xml"/><Relationship Id="rId21" Type="http://schemas.openxmlformats.org/officeDocument/2006/relationships/tags" Target="../tags/tag40.xml"/><Relationship Id="rId20" Type="http://schemas.openxmlformats.org/officeDocument/2006/relationships/tags" Target="../tags/tag39.xml"/><Relationship Id="rId2" Type="http://schemas.openxmlformats.org/officeDocument/2006/relationships/image" Target="../media/image1.svg"/><Relationship Id="rId19" Type="http://schemas.openxmlformats.org/officeDocument/2006/relationships/tags" Target="../tags/tag38.xml"/><Relationship Id="rId18" Type="http://schemas.openxmlformats.org/officeDocument/2006/relationships/tags" Target="../tags/tag37.xml"/><Relationship Id="rId17" Type="http://schemas.openxmlformats.org/officeDocument/2006/relationships/tags" Target="../tags/tag36.xml"/><Relationship Id="rId16" Type="http://schemas.openxmlformats.org/officeDocument/2006/relationships/tags" Target="../tags/tag35.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tags" Target="../tags/tag44.xml"/><Relationship Id="rId1" Type="http://schemas.openxmlformats.org/officeDocument/2006/relationships/image" Target="../media/image30.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tags" Target="../tags/tag4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8.png"/><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3.wmf"/><Relationship Id="rId1" Type="http://schemas.openxmlformats.org/officeDocument/2006/relationships/image" Target="../media/image12.wmf"/></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jpe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2.1 </a:t>
            </a:r>
            <a:r>
              <a:rPr lang="zh-CN" altLang="en-US" dirty="0">
                <a:latin typeface="Times New Roman" panose="02020603050405020304" pitchFamily="18" charset="0"/>
                <a:cs typeface="Times New Roman" panose="02020603050405020304" pitchFamily="18" charset="0"/>
              </a:rPr>
              <a:t>数据通信基础知识</a:t>
            </a:r>
            <a:endParaRPr lang="zh-CN" altLang="en-US" dirty="0">
              <a:latin typeface="Times New Roman" panose="02020603050405020304" pitchFamily="18" charset="0"/>
              <a:cs typeface="Times New Roman" panose="02020603050405020304" pitchFamily="18" charset="0"/>
            </a:endParaRPr>
          </a:p>
        </p:txBody>
      </p:sp>
      <p:sp>
        <p:nvSpPr>
          <p:cNvPr id="4" name="副标题 2050"/>
          <p:cNvSpPr txBox="1"/>
          <p:nvPr/>
        </p:nvSpPr>
        <p:spPr bwMode="auto">
          <a:xfrm>
            <a:off x="3252416" y="5013176"/>
            <a:ext cx="6243955" cy="1365885"/>
          </a:xfrm>
          <a:prstGeom prst="rect">
            <a:avLst/>
          </a:prstGeom>
          <a:noFill/>
          <a:ln w="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marL="0" indent="0" algn="r" defTabSz="457200" rtl="0" eaLnBrk="1" fontAlgn="base" hangingPunct="1">
              <a:spcBef>
                <a:spcPct val="20000"/>
              </a:spcBef>
              <a:spcAft>
                <a:spcPts val="600"/>
              </a:spcAft>
              <a:buClr>
                <a:srgbClr val="1287C3"/>
              </a:buClr>
              <a:buSzPct val="145000"/>
              <a:buFont typeface="Arial" panose="020B0604020202020204" pitchFamily="34" charset="0"/>
              <a:buNone/>
              <a:defRPr sz="1800" kern="1200">
                <a:solidFill>
                  <a:schemeClr val="tx1"/>
                </a:solidFill>
                <a:latin typeface="+mn-lt"/>
                <a:ea typeface="+mn-ea"/>
                <a:cs typeface="+mn-cs"/>
              </a:defRPr>
            </a:lvl1pPr>
            <a:lvl2pPr marL="457200" indent="0" algn="ctr" defTabSz="457200" rtl="0" eaLnBrk="1" fontAlgn="base" hangingPunct="1">
              <a:spcBef>
                <a:spcPct val="20000"/>
              </a:spcBef>
              <a:spcAft>
                <a:spcPts val="600"/>
              </a:spcAft>
              <a:buClr>
                <a:srgbClr val="1287C3"/>
              </a:buClr>
              <a:buSzPct val="145000"/>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457200" rtl="0" eaLnBrk="1" fontAlgn="base" hangingPunct="1">
              <a:spcBef>
                <a:spcPct val="20000"/>
              </a:spcBef>
              <a:spcAft>
                <a:spcPts val="600"/>
              </a:spcAft>
              <a:buClr>
                <a:srgbClr val="1287C3"/>
              </a:buClr>
              <a:buSzPct val="145000"/>
              <a:buFont typeface="Arial" panose="020B0604020202020204" pitchFamily="34" charset="0"/>
              <a:buNone/>
              <a:defRPr kern="1200">
                <a:solidFill>
                  <a:schemeClr val="tx1">
                    <a:tint val="75000"/>
                  </a:schemeClr>
                </a:solidFill>
                <a:latin typeface="+mn-lt"/>
                <a:ea typeface="+mn-ea"/>
                <a:cs typeface="+mn-cs"/>
              </a:defRPr>
            </a:lvl3pPr>
            <a:lvl4pPr marL="1371600" indent="0" algn="ctr" defTabSz="457200" rtl="0" eaLnBrk="1" fontAlgn="base" hangingPunct="1">
              <a:spcBef>
                <a:spcPct val="20000"/>
              </a:spcBef>
              <a:spcAft>
                <a:spcPts val="600"/>
              </a:spcAft>
              <a:buClr>
                <a:srgbClr val="1287C3"/>
              </a:buClr>
              <a:buSzPct val="145000"/>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457200" rtl="0" eaLnBrk="1" fontAlgn="base" hangingPunct="1">
              <a:spcBef>
                <a:spcPct val="20000"/>
              </a:spcBef>
              <a:spcAft>
                <a:spcPts val="600"/>
              </a:spcAft>
              <a:buClr>
                <a:srgbClr val="1287C3"/>
              </a:buClr>
              <a:buSzPct val="145000"/>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spcBef>
                <a:spcPts val="400"/>
              </a:spcBef>
              <a:buFontTx/>
              <a:buNone/>
            </a:pPr>
            <a:r>
              <a:rPr lang="zh-CN" altLang="en-US" sz="3000" b="1">
                <a:solidFill>
                  <a:srgbClr val="000000"/>
                </a:solidFill>
                <a:effectLst>
                  <a:outerShdw blurRad="38100" dist="38100" dir="2700000" algn="tl">
                    <a:srgbClr val="000000">
                      <a:alpha val="42352"/>
                    </a:srgbClr>
                  </a:outerShdw>
                </a:effectLst>
                <a:latin typeface="Times New Roman" panose="02020603050405020304" pitchFamily="18" charset="0"/>
                <a:ea typeface="宋体" panose="02010600030101010101" pitchFamily="2" charset="-122"/>
                <a:cs typeface="Times New Roman" panose="02020603050405020304" pitchFamily="18" charset="0"/>
              </a:rPr>
              <a:t>计算机网络课程组</a:t>
            </a:r>
            <a:endParaRPr lang="zh-CN" altLang="en-US" sz="3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spcBef>
                <a:spcPct val="50000"/>
              </a:spcBef>
              <a:buNone/>
            </a:pPr>
            <a:r>
              <a:rPr lang="zh-CN" altLang="en-US" dirty="0">
                <a:solidFill>
                  <a:srgbClr val="000000"/>
                </a:solidFill>
                <a:latin typeface="Times New Roman" panose="02020603050405020304" pitchFamily="18" charset="0"/>
              </a:rPr>
              <a:t>   </a:t>
            </a:r>
            <a:r>
              <a:rPr lang="zh-CN" altLang="en-US" dirty="0">
                <a:solidFill>
                  <a:srgbClr val="FF0000"/>
                </a:solidFill>
                <a:latin typeface="Times New Roman" panose="02020603050405020304" pitchFamily="18" charset="0"/>
              </a:rPr>
              <a:t>信息、数据和信号</a:t>
            </a:r>
            <a:r>
              <a:rPr lang="zh-CN" altLang="en-US" dirty="0">
                <a:solidFill>
                  <a:srgbClr val="000000"/>
                </a:solidFill>
                <a:latin typeface="Times New Roman" panose="02020603050405020304" pitchFamily="18" charset="0"/>
              </a:rPr>
              <a:t>三者是紧密相关的。</a:t>
            </a:r>
            <a:endParaRPr lang="zh-CN" altLang="en-US" dirty="0">
              <a:solidFill>
                <a:srgbClr val="000000"/>
              </a:solidFill>
              <a:latin typeface="Times New Roman" panose="02020603050405020304" pitchFamily="18" charset="0"/>
            </a:endParaRPr>
          </a:p>
          <a:p>
            <a:pPr>
              <a:spcBef>
                <a:spcPct val="50000"/>
              </a:spcBef>
              <a:buNone/>
            </a:pPr>
            <a:r>
              <a:rPr lang="zh-CN" altLang="en-US" dirty="0">
                <a:solidFill>
                  <a:srgbClr val="000000"/>
                </a:solidFill>
                <a:latin typeface="Times New Roman" panose="02020603050405020304" pitchFamily="18" charset="0"/>
              </a:rPr>
              <a:t>	在计算机中，信息是用数据表示的，并转换成信号进行传送。</a:t>
            </a:r>
            <a:endParaRPr lang="zh-CN" altLang="en-US" dirty="0"/>
          </a:p>
        </p:txBody>
      </p:sp>
      <p:sp>
        <p:nvSpPr>
          <p:cNvPr id="7" name="标题 6"/>
          <p:cNvSpPr>
            <a:spLocks noGrp="1"/>
          </p:cNvSpPr>
          <p:nvPr>
            <p:ph type="title"/>
          </p:nvPr>
        </p:nvSpPr>
        <p:spPr/>
        <p:txBody>
          <a:bodyPr/>
          <a:lstStyle/>
          <a:p>
            <a:r>
              <a:rPr lang="zh-CN" altLang="en-US" dirty="0"/>
              <a:t>常用术语</a:t>
            </a:r>
            <a:endParaRPr lang="zh-CN" altLang="en-US" dirty="0"/>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a:t>数据通信模型</a:t>
            </a:r>
            <a:endParaRPr lang="zh-CN" altLang="en-US"/>
          </a:p>
        </p:txBody>
      </p:sp>
      <p:sp>
        <p:nvSpPr>
          <p:cNvPr id="11267" name="Text Box 3"/>
          <p:cNvSpPr txBox="1">
            <a:spLocks noChangeArrowheads="1"/>
          </p:cNvSpPr>
          <p:nvPr/>
        </p:nvSpPr>
        <p:spPr bwMode="auto">
          <a:xfrm>
            <a:off x="962637" y="1412776"/>
            <a:ext cx="867088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pPr>
            <a:r>
              <a:rPr lang="zh-CN" altLang="en-US" sz="2400" b="1" dirty="0">
                <a:latin typeface="华文楷体" panose="02010600040101010101" charset="-122"/>
                <a:ea typeface="华文楷体" panose="02010600040101010101" charset="-122"/>
              </a:rPr>
              <a:t>        信息是人类所创造的各种声、像、图、文形式的知识。数据是信息在计算机中的表现形式。数据传输过程是将信息从源站传到目标站。首先需要将信息用二进制代码来表示，其次还要将二进制代码以一定的信号方式（如电压、电流、脉冲等）来表示。然后将信号由信道进行传输。到达接受方后，再根据这些信号恢复为数据代码，从而使目标站得到源站发送端的信息。</a:t>
            </a:r>
            <a:endParaRPr lang="zh-CN" altLang="en-US" sz="2400" b="1" dirty="0">
              <a:latin typeface="华文楷体" panose="02010600040101010101" charset="-122"/>
              <a:ea typeface="华文楷体" panose="02010600040101010101" charset="-122"/>
            </a:endParaRPr>
          </a:p>
        </p:txBody>
      </p:sp>
      <p:pic>
        <p:nvPicPr>
          <p:cNvPr id="112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0604" y="4293096"/>
            <a:ext cx="87589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a:t>数字信号通过实际的信道</a:t>
            </a:r>
            <a:endParaRPr lang="zh-CN" altLang="en-US"/>
          </a:p>
        </p:txBody>
      </p:sp>
      <p:sp>
        <p:nvSpPr>
          <p:cNvPr id="8195" name="Text Box 3"/>
          <p:cNvSpPr txBox="1">
            <a:spLocks noChangeArrowheads="1"/>
          </p:cNvSpPr>
          <p:nvPr/>
        </p:nvSpPr>
        <p:spPr bwMode="auto">
          <a:xfrm>
            <a:off x="818621" y="1484784"/>
            <a:ext cx="8268758" cy="289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en-US" sz="2800" dirty="0" err="1">
                <a:latin typeface="+mn-lt"/>
                <a:ea typeface="+mn-ea"/>
              </a:rPr>
              <a:t>失真不严重</a:t>
            </a:r>
            <a:endParaRPr lang="en-US" sz="28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endParaRPr lang="zh-CN" altLang="en-US" sz="28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endParaRPr lang="zh-CN" altLang="en-US" sz="28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endParaRPr lang="zh-CN" altLang="en-US" sz="28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en-US" sz="2800" dirty="0" err="1">
                <a:latin typeface="+mn-lt"/>
                <a:ea typeface="+mn-ea"/>
              </a:rPr>
              <a:t>失真严重</a:t>
            </a:r>
            <a:endParaRPr lang="zh-CN" altLang="en-US" sz="2800" dirty="0">
              <a:latin typeface="+mn-lt"/>
              <a:ea typeface="+mn-ea"/>
            </a:endParaRPr>
          </a:p>
        </p:txBody>
      </p:sp>
      <p:pic>
        <p:nvPicPr>
          <p:cNvPr id="81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8621" y="2133600"/>
            <a:ext cx="851125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31" y="4365626"/>
            <a:ext cx="850093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a:t>波形再生</a:t>
            </a:r>
            <a:endParaRPr lang="zh-CN" altLang="en-US"/>
          </a:p>
        </p:txBody>
      </p:sp>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441" y="1484784"/>
            <a:ext cx="7076959" cy="4207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数据通信的分类</a:t>
            </a:r>
            <a:endParaRPr lang="zh-CN" altLang="en-US">
              <a:latin typeface="Times New Roman" panose="02020603050405020304" pitchFamily="18" charset="0"/>
              <a:cs typeface="Times New Roman" panose="02020603050405020304" pitchFamily="18" charset="0"/>
            </a:endParaRPr>
          </a:p>
        </p:txBody>
      </p:sp>
      <p:sp>
        <p:nvSpPr>
          <p:cNvPr id="12291" name="Text Box 3"/>
          <p:cNvSpPr txBox="1">
            <a:spLocks noChangeArrowheads="1"/>
          </p:cNvSpPr>
          <p:nvPr/>
        </p:nvSpPr>
        <p:spPr bwMode="auto">
          <a:xfrm>
            <a:off x="818621" y="1171600"/>
            <a:ext cx="826875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数据通信按照所用传输媒介和相关技术分类</a:t>
            </a:r>
            <a:endParaRPr lang="zh-CN" altLang="en-US" sz="2600" dirty="0">
              <a:latin typeface="Times New Roman" panose="02020603050405020304" pitchFamily="18" charset="0"/>
              <a:ea typeface="+mn-ea"/>
              <a:cs typeface="Times New Roman" panose="02020603050405020304" pitchFamily="18" charset="0"/>
            </a:endParaRPr>
          </a:p>
        </p:txBody>
      </p:sp>
      <p:pic>
        <p:nvPicPr>
          <p:cNvPr id="12292" name="Picture 4" descr="53b39e344448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2851" y="4005064"/>
            <a:ext cx="2909888"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 Box 5"/>
          <p:cNvSpPr txBox="1">
            <a:spLocks noChangeArrowheads="1"/>
          </p:cNvSpPr>
          <p:nvPr/>
        </p:nvSpPr>
        <p:spPr bwMode="auto">
          <a:xfrm>
            <a:off x="818621" y="4364558"/>
            <a:ext cx="8268758" cy="160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11200" indent="-2540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数据通信按照通信者的移动性分类</a:t>
            </a:r>
            <a:endParaRPr lang="zh-CN" altLang="en-US" sz="26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固定通信</a:t>
            </a:r>
            <a:endParaRPr lang="zh-CN" altLang="en-US" sz="26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移动通信</a:t>
            </a:r>
            <a:endParaRPr lang="zh-CN" altLang="en-US" sz="2600" dirty="0">
              <a:latin typeface="Times New Roman" panose="02020603050405020304" pitchFamily="18" charset="0"/>
              <a:ea typeface="+mn-ea"/>
              <a:cs typeface="Times New Roman" panose="02020603050405020304" pitchFamily="18" charset="0"/>
            </a:endParaRPr>
          </a:p>
        </p:txBody>
      </p:sp>
      <p:graphicFrame>
        <p:nvGraphicFramePr>
          <p:cNvPr id="13318" name="Group 6"/>
          <p:cNvGraphicFramePr>
            <a:graphicFrameLocks noGrp="1"/>
          </p:cNvGraphicFramePr>
          <p:nvPr/>
        </p:nvGraphicFramePr>
        <p:xfrm>
          <a:off x="897731" y="1700437"/>
          <a:ext cx="8213725" cy="1727201"/>
        </p:xfrm>
        <a:graphic>
          <a:graphicData uri="http://schemas.openxmlformats.org/drawingml/2006/table">
            <a:tbl>
              <a:tblPr/>
              <a:tblGrid>
                <a:gridCol w="1850496"/>
                <a:gridCol w="2311400"/>
                <a:gridCol w="4051829"/>
              </a:tblGrid>
              <a:tr h="596900">
                <a:tc>
                  <a:txBody>
                    <a:bodyPr/>
                    <a:lstStyle/>
                    <a:p>
                      <a:pPr marL="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有线通信</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7500" marR="975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传输线缆</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7500" marR="975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电话、有线电视、计算机网络</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7500" marR="975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598488">
                <a:tc>
                  <a:txBody>
                    <a:bodyPr/>
                    <a:lstStyle/>
                    <a:p>
                      <a:pPr marL="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无线通信</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7500" marR="975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BF4F9"/>
                    </a:solidFill>
                  </a:tcPr>
                </a:tc>
                <a:tc>
                  <a:txBody>
                    <a:bodyPr/>
                    <a:lstStyle/>
                    <a:p>
                      <a:pPr marL="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电磁波</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7500" marR="975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BF4F9"/>
                    </a:solidFill>
                  </a:tcPr>
                </a:tc>
                <a:tc>
                  <a:txBody>
                    <a:bodyPr/>
                    <a:lstStyle/>
                    <a:p>
                      <a:pPr marL="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无线广播、无线电视、卫星通信</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7500" marR="975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BF4F9"/>
                    </a:solidFill>
                  </a:tcPr>
                </a:tc>
              </a:tr>
              <a:tr h="531813">
                <a:tc>
                  <a:txBody>
                    <a:bodyPr/>
                    <a:lstStyle/>
                    <a:p>
                      <a:pPr marL="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蜂窝无线通信</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7500" marR="975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l" defTabSz="914400" rtl="0" eaLnBrk="1" fontAlgn="t"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基站、</a:t>
                      </a:r>
                      <a:r>
                        <a:rPr kumimoji="0" 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PSTN</a:t>
                      </a: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结合</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7500" marR="975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l" defTabSz="914400" rtl="0" eaLnBrk="1" fontAlgn="base" latinLnBrk="0" hangingPunct="1">
                        <a:lnSpc>
                          <a:spcPct val="90000"/>
                        </a:lnSpc>
                        <a:spcBef>
                          <a:spcPts val="1800"/>
                        </a:spcBef>
                        <a:spcAft>
                          <a:spcPct val="0"/>
                        </a:spcAft>
                        <a:buClrTx/>
                        <a:buSzTx/>
                        <a:buFont typeface="Wingdings" panose="05000000000000000000" pitchFamily="2" charset="2"/>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手机、移动通信</a:t>
                      </a:r>
                      <a:endPar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97500" marR="975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bl>
          </a:graphicData>
        </a:graphic>
      </p:graphicFrame>
      <p:sp>
        <p:nvSpPr>
          <p:cNvPr id="2" name="矩形 1"/>
          <p:cNvSpPr/>
          <p:nvPr/>
        </p:nvSpPr>
        <p:spPr>
          <a:xfrm>
            <a:off x="907182" y="3402188"/>
            <a:ext cx="8640960" cy="830997"/>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PSTN ( Public Switched Telephone Network )</a:t>
            </a:r>
            <a:r>
              <a:rPr lang="zh-CN" altLang="en-US" sz="2400" b="1" dirty="0">
                <a:latin typeface="Times New Roman" panose="02020603050405020304" pitchFamily="18" charset="0"/>
                <a:cs typeface="Times New Roman" panose="02020603050405020304" pitchFamily="18" charset="0"/>
              </a:rPr>
              <a:t>定义：公共交换电话网络</a:t>
            </a:r>
            <a:endParaRPr lang="zh-CN" altLang="en-US" sz="2400" b="1"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a:t>并行传输与串行传输</a:t>
            </a:r>
            <a:endParaRPr lang="zh-CN" altLang="en-US"/>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pic>
        <p:nvPicPr>
          <p:cNvPr id="4" name="图片 3"/>
          <p:cNvPicPr>
            <a:picLocks noChangeAspect="1"/>
          </p:cNvPicPr>
          <p:nvPr/>
        </p:nvPicPr>
        <p:blipFill>
          <a:blip r:embed="rId1"/>
          <a:stretch>
            <a:fillRect/>
          </a:stretch>
        </p:blipFill>
        <p:spPr>
          <a:xfrm>
            <a:off x="536694" y="1179235"/>
            <a:ext cx="9369306" cy="45519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dirty="0"/>
              <a:t>同步传输和异步传输</a:t>
            </a:r>
            <a:endParaRPr lang="zh-CN" altLang="en-US" dirty="0"/>
          </a:p>
        </p:txBody>
      </p:sp>
      <p:sp>
        <p:nvSpPr>
          <p:cNvPr id="14339" name="Text Box 3"/>
          <p:cNvSpPr txBox="1">
            <a:spLocks noChangeArrowheads="1"/>
          </p:cNvSpPr>
          <p:nvPr/>
        </p:nvSpPr>
        <p:spPr bwMode="auto">
          <a:xfrm>
            <a:off x="890629" y="1557338"/>
            <a:ext cx="8598875" cy="4296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800" dirty="0">
                <a:latin typeface="+mn-lt"/>
                <a:ea typeface="+mn-ea"/>
              </a:rPr>
              <a:t>数据通信中，通信双方在收发数据序列时必须在时间上取得一致，才能保证接受的数据与发送的数据一致，这就是通信的</a:t>
            </a:r>
            <a:r>
              <a:rPr lang="zh-CN" altLang="en-US" sz="2800" dirty="0">
                <a:solidFill>
                  <a:srgbClr val="FF0000"/>
                </a:solidFill>
                <a:latin typeface="+mn-lt"/>
                <a:ea typeface="+mn-ea"/>
              </a:rPr>
              <a:t>同步</a:t>
            </a:r>
            <a:r>
              <a:rPr lang="zh-CN" altLang="en-US" sz="2800" dirty="0">
                <a:latin typeface="+mn-lt"/>
                <a:ea typeface="+mn-ea"/>
              </a:rPr>
              <a:t>。</a:t>
            </a:r>
            <a:endParaRPr lang="zh-CN" altLang="en-US" sz="28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800" dirty="0">
                <a:latin typeface="+mn-lt"/>
                <a:ea typeface="+mn-ea"/>
              </a:rPr>
              <a:t>并行传输由于距离较短，仅用于通信设备和计算机设备内部，由</a:t>
            </a:r>
            <a:r>
              <a:rPr lang="zh-CN" altLang="en-US" sz="2800" dirty="0">
                <a:solidFill>
                  <a:srgbClr val="FF0000"/>
                </a:solidFill>
                <a:latin typeface="+mn-lt"/>
                <a:ea typeface="+mn-ea"/>
              </a:rPr>
              <a:t>增加控制线通过控制信号</a:t>
            </a:r>
            <a:r>
              <a:rPr lang="zh-CN" altLang="en-US" sz="2800" dirty="0">
                <a:latin typeface="+mn-lt"/>
                <a:ea typeface="+mn-ea"/>
              </a:rPr>
              <a:t>来实现通信同步。</a:t>
            </a:r>
            <a:endParaRPr lang="zh-CN" altLang="en-US" sz="28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800" dirty="0">
                <a:latin typeface="+mn-lt"/>
                <a:ea typeface="+mn-ea"/>
              </a:rPr>
              <a:t>串行通信是目前最经济的长距离传输方式。现在有两种不同的方式来解决串行通信中的同步问题：</a:t>
            </a:r>
            <a:r>
              <a:rPr lang="zh-CN" altLang="en-US" sz="2800" dirty="0">
                <a:solidFill>
                  <a:srgbClr val="FF0000"/>
                </a:solidFill>
                <a:latin typeface="+mn-lt"/>
                <a:ea typeface="+mn-ea"/>
              </a:rPr>
              <a:t>同步传输与异步传输</a:t>
            </a:r>
            <a:r>
              <a:rPr lang="zh-CN" altLang="en-US" sz="2800" dirty="0">
                <a:latin typeface="+mn-lt"/>
                <a:ea typeface="+mn-ea"/>
              </a:rPr>
              <a:t>。</a:t>
            </a:r>
            <a:endParaRPr lang="zh-CN" altLang="en-US" sz="2800" dirty="0">
              <a:latin typeface="+mn-lt"/>
              <a:ea typeface="+mn-ea"/>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dirty="0"/>
              <a:t>同步传输和异步传输</a:t>
            </a:r>
            <a:endParaRPr lang="zh-CN" altLang="en-US" dirty="0"/>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pic>
        <p:nvPicPr>
          <p:cNvPr id="3" name="图片 2"/>
          <p:cNvPicPr>
            <a:picLocks noChangeAspect="1"/>
          </p:cNvPicPr>
          <p:nvPr/>
        </p:nvPicPr>
        <p:blipFill>
          <a:blip r:embed="rId1"/>
          <a:stretch>
            <a:fillRect/>
          </a:stretch>
        </p:blipFill>
        <p:spPr>
          <a:xfrm>
            <a:off x="391910" y="1286807"/>
            <a:ext cx="9514089" cy="47344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3"/>
          <p:cNvSpPr txBox="1">
            <a:spLocks noChangeArrowheads="1"/>
          </p:cNvSpPr>
          <p:nvPr/>
        </p:nvSpPr>
        <p:spPr bwMode="auto">
          <a:xfrm>
            <a:off x="890629" y="1341865"/>
            <a:ext cx="8526867" cy="4607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solidFill>
                  <a:srgbClr val="FF0000"/>
                </a:solidFill>
                <a:latin typeface="+mn-lt"/>
                <a:ea typeface="+mn-ea"/>
              </a:rPr>
              <a:t>信道</a:t>
            </a:r>
            <a:r>
              <a:rPr lang="zh-CN" altLang="en-US" sz="2400" dirty="0">
                <a:latin typeface="+mn-lt"/>
                <a:ea typeface="+mn-ea"/>
              </a:rPr>
              <a:t> ：</a:t>
            </a:r>
            <a:r>
              <a:rPr lang="zh-CN" altLang="zh-CN" sz="2400" dirty="0">
                <a:latin typeface="+mn-lt"/>
                <a:ea typeface="+mn-ea"/>
              </a:rPr>
              <a:t>一般用来表示向某一个方向传送信息的媒体。</a:t>
            </a:r>
            <a:r>
              <a:rPr lang="zh-CN" altLang="en-US" sz="2400" dirty="0">
                <a:latin typeface="+mn-lt"/>
                <a:ea typeface="+mn-ea"/>
              </a:rPr>
              <a:t>信道与电路并不等同。</a:t>
            </a:r>
            <a:endParaRPr lang="en-US" altLang="zh-CN" sz="24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通俗的说，</a:t>
            </a:r>
            <a:r>
              <a:rPr lang="zh-CN" altLang="en-US" sz="2400" dirty="0">
                <a:solidFill>
                  <a:srgbClr val="FF0000"/>
                </a:solidFill>
                <a:latin typeface="+mn-lt"/>
                <a:ea typeface="+mn-ea"/>
              </a:rPr>
              <a:t>信道</a:t>
            </a:r>
            <a:r>
              <a:rPr lang="zh-CN" altLang="en-US" sz="2400" dirty="0">
                <a:latin typeface="+mn-lt"/>
                <a:ea typeface="+mn-ea"/>
              </a:rPr>
              <a:t>就是传输信号的通道。通常对信道由两种理解：一种是指信号的传输介质，如双绞线、光缆等，称为狭义信道。另一种是将传输介质和信号转换设备都归集在一起，则称这种扩大范围的信道为广义信道。习惯上，又把信道称为线路、链路等。信道也可以是逻辑上的概念。</a:t>
            </a:r>
            <a:endParaRPr lang="zh-CN" altLang="en-US" sz="24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信道的</a:t>
            </a:r>
            <a:r>
              <a:rPr lang="zh-CN" altLang="en-US" sz="2400" dirty="0">
                <a:solidFill>
                  <a:srgbClr val="FF0000"/>
                </a:solidFill>
                <a:latin typeface="+mn-lt"/>
                <a:ea typeface="+mn-ea"/>
              </a:rPr>
              <a:t>频带宽度</a:t>
            </a:r>
            <a:r>
              <a:rPr lang="zh-CN" altLang="en-US" sz="2400" dirty="0">
                <a:latin typeface="+mn-lt"/>
                <a:ea typeface="+mn-ea"/>
              </a:rPr>
              <a:t>是指信号能无失真的传送的频带范围，即该频带范围的最高值减去最低值，简称为</a:t>
            </a:r>
            <a:r>
              <a:rPr lang="zh-CN" altLang="en-US" sz="2400" dirty="0">
                <a:solidFill>
                  <a:srgbClr val="FF0000"/>
                </a:solidFill>
                <a:latin typeface="+mn-lt"/>
                <a:ea typeface="+mn-ea"/>
              </a:rPr>
              <a:t>带宽</a:t>
            </a:r>
            <a:r>
              <a:rPr lang="zh-CN" altLang="en-US" sz="2400" dirty="0">
                <a:latin typeface="+mn-lt"/>
                <a:ea typeface="+mn-ea"/>
              </a:rPr>
              <a:t>。</a:t>
            </a:r>
            <a:endParaRPr lang="zh-CN" altLang="en-US" sz="24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狭义信道的带宽由传输介质的物理特性决定；而广义信道的带宽还要受信号转换设备的限制。</a:t>
            </a:r>
            <a:endParaRPr lang="zh-CN" altLang="en-US" sz="2400" dirty="0">
              <a:latin typeface="+mn-lt"/>
              <a:ea typeface="+mn-ea"/>
            </a:endParaRPr>
          </a:p>
        </p:txBody>
      </p:sp>
      <p:sp>
        <p:nvSpPr>
          <p:cNvPr id="6" name="标题 1"/>
          <p:cNvSpPr>
            <a:spLocks noGrp="1"/>
          </p:cNvSpPr>
          <p:nvPr>
            <p:ph type="title"/>
          </p:nvPr>
        </p:nvSpPr>
        <p:spPr>
          <a:xfrm>
            <a:off x="272480" y="44624"/>
            <a:ext cx="7482627" cy="1134611"/>
          </a:xfrm>
        </p:spPr>
        <p:txBody>
          <a:bodyPr/>
          <a:lstStyle/>
          <a:p>
            <a:r>
              <a:rPr lang="en-US" altLang="zh-CN" sz="3600" dirty="0"/>
              <a:t>2.2.2  </a:t>
            </a:r>
            <a:r>
              <a:rPr lang="zh-CN" altLang="zh-CN" sz="3600" dirty="0"/>
              <a:t>有关信道的几个基本概念</a:t>
            </a:r>
            <a:endParaRPr lang="zh-CN" altLang="en-US" sz="3600" dirty="0"/>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4180" y="260350"/>
            <a:ext cx="9425305" cy="4933950"/>
          </a:xfrm>
        </p:spPr>
        <p:txBody>
          <a:bodyPr/>
          <a:lstStyle/>
          <a:p>
            <a:pPr>
              <a:lnSpc>
                <a:spcPct val="100000"/>
              </a:lnSpc>
              <a:spcAft>
                <a:spcPct val="15000"/>
              </a:spcAft>
            </a:pPr>
            <a:r>
              <a:rPr lang="zh-CN" altLang="en-US" sz="2300" dirty="0">
                <a:solidFill>
                  <a:srgbClr val="0000CC"/>
                </a:solidFill>
                <a:latin typeface="Times New Roman" panose="02020603050405020304" pitchFamily="18" charset="0"/>
                <a:cs typeface="Times New Roman" panose="02020603050405020304" pitchFamily="18" charset="0"/>
              </a:rPr>
              <a:t>单向通信</a:t>
            </a:r>
            <a:r>
              <a:rPr lang="zh-CN" altLang="en-US" sz="2300" dirty="0">
                <a:latin typeface="Times New Roman" panose="02020603050405020304" pitchFamily="18" charset="0"/>
                <a:cs typeface="Times New Roman" panose="02020603050405020304" pitchFamily="18" charset="0"/>
              </a:rPr>
              <a:t>（单工通信</a:t>
            </a:r>
            <a:r>
              <a:rPr lang="en-US" altLang="zh-CN" sz="2300" dirty="0">
                <a:latin typeface="Times New Roman" panose="02020603050405020304" pitchFamily="18" charset="0"/>
                <a:cs typeface="Times New Roman" panose="02020603050405020304" pitchFamily="18" charset="0"/>
              </a:rPr>
              <a:t>-simplex</a:t>
            </a:r>
            <a:r>
              <a:rPr lang="zh-CN" altLang="en-US" sz="2300" dirty="0">
                <a:latin typeface="Times New Roman" panose="02020603050405020304" pitchFamily="18" charset="0"/>
                <a:cs typeface="Times New Roman" panose="02020603050405020304" pitchFamily="18" charset="0"/>
              </a:rPr>
              <a:t>）</a:t>
            </a:r>
            <a:r>
              <a:rPr lang="en-US" altLang="zh-CN" sz="2300" dirty="0">
                <a:latin typeface="Times New Roman" panose="02020603050405020304" pitchFamily="18" charset="0"/>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只能有一个方向的通信而没有反方向的交互。</a:t>
            </a:r>
            <a:r>
              <a:rPr lang="zh-CN" altLang="en-US" sz="23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无线广播、有线广播及电视广播。</a:t>
            </a:r>
            <a:endParaRPr lang="zh-CN" altLang="en-US" sz="23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100000"/>
              </a:lnSpc>
              <a:spcAft>
                <a:spcPct val="15000"/>
              </a:spcAft>
            </a:pPr>
            <a:r>
              <a:rPr lang="zh-CN" altLang="en-US" sz="2300" dirty="0">
                <a:solidFill>
                  <a:srgbClr val="0000CC"/>
                </a:solidFill>
                <a:latin typeface="Times New Roman" panose="02020603050405020304" pitchFamily="18" charset="0"/>
                <a:cs typeface="Times New Roman" panose="02020603050405020304" pitchFamily="18" charset="0"/>
              </a:rPr>
              <a:t>双向交替通信</a:t>
            </a:r>
            <a:r>
              <a:rPr lang="zh-CN" altLang="en-US" sz="2300" dirty="0">
                <a:latin typeface="Times New Roman" panose="02020603050405020304" pitchFamily="18" charset="0"/>
                <a:cs typeface="Times New Roman" panose="02020603050405020304" pitchFamily="18" charset="0"/>
              </a:rPr>
              <a:t>（半双工通信</a:t>
            </a:r>
            <a:r>
              <a:rPr lang="en-US" altLang="zh-CN" sz="2300" dirty="0">
                <a:latin typeface="Times New Roman" panose="02020603050405020304" pitchFamily="18" charset="0"/>
                <a:cs typeface="Times New Roman" panose="02020603050405020304" pitchFamily="18" charset="0"/>
              </a:rPr>
              <a:t>-half duplex</a:t>
            </a:r>
            <a:r>
              <a:rPr lang="zh-CN" altLang="en-US" sz="2300" dirty="0">
                <a:latin typeface="Times New Roman" panose="02020603050405020304" pitchFamily="18" charset="0"/>
                <a:cs typeface="Times New Roman" panose="02020603050405020304" pitchFamily="18" charset="0"/>
              </a:rPr>
              <a:t>）</a:t>
            </a:r>
            <a:r>
              <a:rPr lang="en-US" altLang="zh-CN" sz="2300" dirty="0">
                <a:latin typeface="Times New Roman" panose="02020603050405020304" pitchFamily="18" charset="0"/>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通信的双方都可以发送信息，但不能双方同时发送</a:t>
            </a:r>
            <a:r>
              <a:rPr lang="en-US" altLang="zh-CN" sz="2300" dirty="0">
                <a:latin typeface="Times New Roman" panose="02020603050405020304" pitchFamily="18" charset="0"/>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当然也就不能同时接收</a:t>
            </a:r>
            <a:r>
              <a:rPr lang="en-US" altLang="zh-CN" sz="2300" dirty="0">
                <a:latin typeface="Times New Roman" panose="02020603050405020304" pitchFamily="18" charset="0"/>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a:t>
            </a:r>
            <a:r>
              <a:rPr lang="zh-CN" altLang="en-US" sz="23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步话机</a:t>
            </a:r>
            <a:r>
              <a:rPr lang="en-US" altLang="zh-CN" sz="23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en-US" sz="23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对讲机</a:t>
            </a:r>
            <a:r>
              <a:rPr lang="zh-CN" altLang="en-US" sz="23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zh-CN" altLang="en-US" sz="2300" dirty="0">
              <a:latin typeface="Times New Roman" panose="02020603050405020304" pitchFamily="18" charset="0"/>
              <a:cs typeface="Times New Roman" panose="02020603050405020304" pitchFamily="18" charset="0"/>
            </a:endParaRPr>
          </a:p>
          <a:p>
            <a:pPr>
              <a:lnSpc>
                <a:spcPct val="100000"/>
              </a:lnSpc>
              <a:spcAft>
                <a:spcPct val="15000"/>
              </a:spcAft>
            </a:pPr>
            <a:r>
              <a:rPr lang="zh-CN" altLang="en-US" sz="2300" dirty="0">
                <a:solidFill>
                  <a:srgbClr val="0000CC"/>
                </a:solidFill>
                <a:latin typeface="Times New Roman" panose="02020603050405020304" pitchFamily="18" charset="0"/>
                <a:cs typeface="Times New Roman" panose="02020603050405020304" pitchFamily="18" charset="0"/>
              </a:rPr>
              <a:t>双向同时通信</a:t>
            </a:r>
            <a:r>
              <a:rPr lang="zh-CN" altLang="en-US" sz="2300" dirty="0">
                <a:latin typeface="Times New Roman" panose="02020603050405020304" pitchFamily="18" charset="0"/>
                <a:cs typeface="Times New Roman" panose="02020603050405020304" pitchFamily="18" charset="0"/>
              </a:rPr>
              <a:t>（全双工通信</a:t>
            </a:r>
            <a:r>
              <a:rPr lang="en-US" altLang="zh-CN" sz="2300" dirty="0">
                <a:latin typeface="Times New Roman" panose="02020603050405020304" pitchFamily="18" charset="0"/>
                <a:cs typeface="Times New Roman" panose="02020603050405020304" pitchFamily="18" charset="0"/>
              </a:rPr>
              <a:t>-full </a:t>
            </a:r>
            <a:r>
              <a:rPr lang="en-US" altLang="zh-CN" sz="2300" dirty="0" err="1">
                <a:latin typeface="Times New Roman" panose="02020603050405020304" pitchFamily="18" charset="0"/>
                <a:cs typeface="Times New Roman" panose="02020603050405020304" pitchFamily="18" charset="0"/>
              </a:rPr>
              <a:t>deplex</a:t>
            </a:r>
            <a:r>
              <a:rPr lang="zh-CN" altLang="en-US" sz="2300" dirty="0">
                <a:latin typeface="Times New Roman" panose="02020603050405020304" pitchFamily="18" charset="0"/>
                <a:cs typeface="Times New Roman" panose="02020603050405020304" pitchFamily="18" charset="0"/>
              </a:rPr>
              <a:t>）</a:t>
            </a:r>
            <a:r>
              <a:rPr lang="en-US" altLang="zh-CN" sz="2300" dirty="0">
                <a:latin typeface="Times New Roman" panose="02020603050405020304" pitchFamily="18" charset="0"/>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通信的双方可以同时发送和接收信息。</a:t>
            </a:r>
            <a:r>
              <a:rPr lang="zh-CN" altLang="en-US" sz="23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目前主要的数据通讯方式</a:t>
            </a:r>
            <a:r>
              <a:rPr lang="zh-CN" altLang="en-US" sz="2300" dirty="0">
                <a:latin typeface="Times New Roman" panose="02020603050405020304" pitchFamily="18" charset="0"/>
                <a:cs typeface="Times New Roman" panose="02020603050405020304" pitchFamily="18" charset="0"/>
              </a:rPr>
              <a:t>。 </a:t>
            </a:r>
            <a:endParaRPr lang="zh-CN" altLang="en-US" sz="2300" dirty="0">
              <a:latin typeface="Times New Roman" panose="02020603050405020304" pitchFamily="18" charset="0"/>
              <a:cs typeface="Times New Roman" panose="02020603050405020304" pitchFamily="18" charset="0"/>
            </a:endParaRPr>
          </a:p>
          <a:p>
            <a:pPr>
              <a:lnSpc>
                <a:spcPct val="100000"/>
              </a:lnSpc>
            </a:pPr>
            <a:endParaRPr lang="en-US" altLang="zh-CN" dirty="0">
              <a:latin typeface="Times New Roman" panose="02020603050405020304" pitchFamily="18" charset="0"/>
              <a:cs typeface="Times New Roman" panose="02020603050405020304" pitchFamily="18" charset="0"/>
            </a:endParaRPr>
          </a:p>
        </p:txBody>
      </p:sp>
      <p:pic>
        <p:nvPicPr>
          <p:cNvPr id="4" name="Picture 4" descr="53b38a13bde66"/>
          <p:cNvPicPr>
            <a:picLocks noChangeArrowheads="1"/>
          </p:cNvPicPr>
          <p:nvPr/>
        </p:nvPicPr>
        <p:blipFill>
          <a:blip r:embed="rId1">
            <a:extLst>
              <a:ext uri="{28A0092B-C50C-407E-A947-70E740481C1C}">
                <a14:useLocalDpi xmlns:a14="http://schemas.microsoft.com/office/drawing/2010/main" val="0"/>
              </a:ext>
            </a:extLst>
          </a:blip>
          <a:srcRect l="3543" r="3543"/>
          <a:stretch>
            <a:fillRect/>
          </a:stretch>
        </p:blipFill>
        <p:spPr bwMode="auto">
          <a:xfrm>
            <a:off x="1280592" y="3789040"/>
            <a:ext cx="8296275" cy="223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5"/>
          <p:cNvSpPr txBox="1">
            <a:spLocks noChangeArrowheads="1"/>
          </p:cNvSpPr>
          <p:nvPr/>
        </p:nvSpPr>
        <p:spPr bwMode="auto">
          <a:xfrm>
            <a:off x="1496616" y="4120901"/>
            <a:ext cx="7631113"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lang="zh-CN" altLang="en-US" sz="2400" b="1" dirty="0">
                <a:solidFill>
                  <a:schemeClr val="bg1"/>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sym typeface="Arial" panose="020B0604020202020204" pitchFamily="34" charset="0"/>
              </a:rPr>
              <a:t>设计一个数据通信系统，必须先决定数据信息是</a:t>
            </a:r>
            <a:endParaRPr lang="zh-CN" altLang="en-US" sz="2400" b="1" dirty="0">
              <a:solidFill>
                <a:schemeClr val="bg1"/>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sym typeface="Arial" panose="020B0604020202020204" pitchFamily="34" charset="0"/>
            </a:endParaRPr>
          </a:p>
          <a:p>
            <a:pPr>
              <a:defRPr/>
            </a:pPr>
            <a:r>
              <a:rPr lang="zh-CN" altLang="en-US" sz="2400" b="1" dirty="0">
                <a:solidFill>
                  <a:schemeClr val="bg1"/>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sym typeface="Arial" panose="020B0604020202020204" pitchFamily="34" charset="0"/>
              </a:rPr>
              <a:t>沿一个方向传输，还是来回双向传输。</a:t>
            </a:r>
            <a:endParaRPr lang="zh-CN" altLang="en-US" sz="2400" b="1" dirty="0">
              <a:solidFill>
                <a:schemeClr val="bg1"/>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sym typeface="Arial" panose="020B0604020202020204" pitchFamily="34" charset="0"/>
            </a:endParaRPr>
          </a:p>
          <a:p>
            <a:pPr>
              <a:defRPr/>
            </a:pPr>
            <a:r>
              <a:rPr lang="zh-CN" altLang="en-US" sz="2400" b="1" dirty="0">
                <a:solidFill>
                  <a:schemeClr val="bg1"/>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sym typeface="Arial" panose="020B0604020202020204" pitchFamily="34" charset="0"/>
              </a:rPr>
              <a:t>要是来回双向传输，还要决定发送</a:t>
            </a:r>
            <a:r>
              <a:rPr lang="en-US" sz="2400" b="1" dirty="0">
                <a:solidFill>
                  <a:schemeClr val="bg1"/>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sym typeface="Arial" panose="020B0604020202020204" pitchFamily="34" charset="0"/>
              </a:rPr>
              <a:t>/</a:t>
            </a:r>
            <a:r>
              <a:rPr lang="zh-CN" altLang="en-US" sz="2400" b="1" dirty="0">
                <a:solidFill>
                  <a:schemeClr val="bg1"/>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sym typeface="Arial" panose="020B0604020202020204" pitchFamily="34" charset="0"/>
              </a:rPr>
              <a:t>接受设备是否同时进行发送和接受，即是否双向同时传输。</a:t>
            </a:r>
            <a:endParaRPr lang="zh-CN" altLang="en-US" sz="2400" b="1" dirty="0">
              <a:solidFill>
                <a:schemeClr val="bg1"/>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sym typeface="Arial" panose="020B0604020202020204" pitchFamily="34" charset="0"/>
            </a:endParaRPr>
          </a:p>
        </p:txBody>
      </p:sp>
      <p:sp>
        <p:nvSpPr>
          <p:cNvPr id="8" name="标题 1"/>
          <p:cNvSpPr>
            <a:spLocks noGrp="1"/>
          </p:cNvSpPr>
          <p:nvPr>
            <p:ph type="title"/>
          </p:nvPr>
        </p:nvSpPr>
        <p:spPr>
          <a:xfrm>
            <a:off x="272480" y="44624"/>
            <a:ext cx="7482627" cy="1134611"/>
          </a:xfrm>
        </p:spPr>
        <p:txBody>
          <a:bodyPr/>
          <a:lstStyle/>
          <a:p>
            <a:r>
              <a:rPr lang="en-US" altLang="zh-CN" sz="3600" dirty="0">
                <a:latin typeface="Times New Roman" panose="02020603050405020304" pitchFamily="18" charset="0"/>
                <a:cs typeface="Times New Roman" panose="02020603050405020304" pitchFamily="18" charset="0"/>
              </a:rPr>
              <a:t>2.2.2  </a:t>
            </a:r>
            <a:r>
              <a:rPr lang="zh-CN" altLang="zh-CN" sz="3600" dirty="0">
                <a:latin typeface="Times New Roman" panose="02020603050405020304" pitchFamily="18" charset="0"/>
                <a:cs typeface="Times New Roman" panose="02020603050405020304" pitchFamily="18" charset="0"/>
              </a:rPr>
              <a:t>有关信道的几个基本概念</a:t>
            </a:r>
            <a:endParaRPr lang="zh-CN" altLang="en-US" sz="36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6" name="圆角矩形 5"/>
          <p:cNvSpPr/>
          <p:nvPr/>
        </p:nvSpPr>
        <p:spPr>
          <a:xfrm>
            <a:off x="391795" y="342900"/>
            <a:ext cx="9551670" cy="763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2018008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3090" y="342900"/>
            <a:ext cx="763270" cy="763270"/>
          </a:xfrm>
          <a:prstGeom prst="rect">
            <a:avLst/>
          </a:prstGeom>
        </p:spPr>
      </p:pic>
      <p:sp>
        <p:nvSpPr>
          <p:cNvPr id="8" name="矩形 7"/>
          <p:cNvSpPr/>
          <p:nvPr/>
        </p:nvSpPr>
        <p:spPr>
          <a:xfrm>
            <a:off x="455295" y="395605"/>
            <a:ext cx="137795" cy="78359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316" name="文本框 1"/>
          <p:cNvSpPr txBox="1"/>
          <p:nvPr/>
        </p:nvSpPr>
        <p:spPr>
          <a:xfrm>
            <a:off x="1356360" y="463550"/>
            <a:ext cx="7770813" cy="521970"/>
          </a:xfrm>
          <a:prstGeom prst="rect">
            <a:avLst/>
          </a:prstGeom>
          <a:noFill/>
          <a:ln w="9525">
            <a:noFill/>
          </a:ln>
        </p:spPr>
        <p:txBody>
          <a:bodyPr anchor="t">
            <a:spAutoFit/>
          </a:bodyPr>
          <a:p>
            <a:r>
              <a:rPr lang="zh-CN" altLang="en-US" sz="2800" b="1" dirty="0">
                <a:solidFill>
                  <a:schemeClr val="bg1"/>
                </a:solidFill>
                <a:latin typeface="造字工房言宋体" charset="-122"/>
                <a:ea typeface="造字工房言宋体" charset="-122"/>
                <a:sym typeface="Arial" panose="020B0604020202020204" pitchFamily="34" charset="0"/>
              </a:rPr>
              <a:t>第二章   物理层</a:t>
            </a:r>
            <a:endParaRPr lang="zh-CN" altLang="en-US" sz="2800" b="1" dirty="0">
              <a:solidFill>
                <a:schemeClr val="bg1"/>
              </a:solidFill>
              <a:latin typeface="造字工房言宋体" charset="-122"/>
              <a:ea typeface="造字工房言宋体" charset="-122"/>
              <a:sym typeface="Arial" panose="020B0604020202020204" pitchFamily="34" charset="0"/>
            </a:endParaRPr>
          </a:p>
        </p:txBody>
      </p:sp>
      <p:grpSp>
        <p:nvGrpSpPr>
          <p:cNvPr id="12" name="组合 11"/>
          <p:cNvGrpSpPr/>
          <p:nvPr/>
        </p:nvGrpSpPr>
        <p:grpSpPr>
          <a:xfrm>
            <a:off x="2443480" y="1713865"/>
            <a:ext cx="6303010" cy="3822065"/>
            <a:chOff x="6864" y="4869"/>
            <a:chExt cx="7426" cy="4138"/>
          </a:xfrm>
        </p:grpSpPr>
        <p:cxnSp>
          <p:nvCxnSpPr>
            <p:cNvPr id="4" name="直接连接符 3"/>
            <p:cNvCxnSpPr/>
            <p:nvPr>
              <p:custDataLst>
                <p:tags r:id="rId3"/>
              </p:custDataLst>
            </p:nvPr>
          </p:nvCxnSpPr>
          <p:spPr>
            <a:xfrm>
              <a:off x="10258" y="8754"/>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7" name="直接连接符 46"/>
            <p:cNvCxnSpPr/>
            <p:nvPr>
              <p:custDataLst>
                <p:tags r:id="rId4"/>
              </p:custDataLst>
            </p:nvPr>
          </p:nvCxnSpPr>
          <p:spPr>
            <a:xfrm>
              <a:off x="10435" y="5468"/>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8" name="直接连接符 47"/>
            <p:cNvCxnSpPr/>
            <p:nvPr>
              <p:custDataLst>
                <p:tags r:id="rId5"/>
              </p:custDataLst>
            </p:nvPr>
          </p:nvCxnSpPr>
          <p:spPr>
            <a:xfrm>
              <a:off x="10435" y="6141"/>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9" name="直接连接符 48"/>
            <p:cNvCxnSpPr/>
            <p:nvPr>
              <p:custDataLst>
                <p:tags r:id="rId6"/>
              </p:custDataLst>
            </p:nvPr>
          </p:nvCxnSpPr>
          <p:spPr>
            <a:xfrm>
              <a:off x="10435" y="6815"/>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50" name="直接连接符 49"/>
            <p:cNvCxnSpPr/>
            <p:nvPr>
              <p:custDataLst>
                <p:tags r:id="rId7"/>
              </p:custDataLst>
            </p:nvPr>
          </p:nvCxnSpPr>
          <p:spPr>
            <a:xfrm>
              <a:off x="10435" y="7489"/>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51" name="直接连接符 50"/>
            <p:cNvCxnSpPr/>
            <p:nvPr>
              <p:custDataLst>
                <p:tags r:id="rId8"/>
              </p:custDataLst>
            </p:nvPr>
          </p:nvCxnSpPr>
          <p:spPr>
            <a:xfrm>
              <a:off x="10435" y="8163"/>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sp>
          <p:nvSpPr>
            <p:cNvPr id="53" name="矩形 52"/>
            <p:cNvSpPr/>
            <p:nvPr>
              <p:custDataLst>
                <p:tags r:id="rId9"/>
              </p:custDataLst>
            </p:nvPr>
          </p:nvSpPr>
          <p:spPr>
            <a:xfrm>
              <a:off x="6864" y="4869"/>
              <a:ext cx="3788" cy="4138"/>
            </a:xfrm>
            <a:prstGeom prst="rect">
              <a:avLst/>
            </a:prstGeom>
            <a:solidFill>
              <a:sysClr val="window" lastClr="FFFFFF">
                <a:lumMod val="95000"/>
              </a:sysClr>
            </a:solidFill>
          </p:spPr>
          <p:txBody>
            <a:bodyPr rot="0" spcFirstLastPara="0" vertOverflow="overflow" horzOverflow="overflow" vert="horz" wrap="square" lIns="91440" tIns="45720" rIns="396000" bIns="45720" numCol="1" spcCol="0" rtlCol="0" fromWordArt="0" anchor="ctr" anchorCtr="0" forceAA="0" compatLnSpc="1">
              <a:noAutofit/>
            </a:bodyPr>
            <a:p>
              <a:pPr algn="ctr">
                <a:lnSpc>
                  <a:spcPct val="120000"/>
                </a:lnSpc>
              </a:pPr>
              <a:endParaRPr lang="da-DK" altLang="zh-CN" sz="2400" dirty="0">
                <a:solidFill>
                  <a:schemeClr val="bg1"/>
                </a:solidFill>
                <a:latin typeface="造字工房言宋体" charset="-122"/>
                <a:ea typeface="造字工房言宋体" charset="-122"/>
                <a:sym typeface="Arial" panose="020B0604020202020204" pitchFamily="34" charset="0"/>
              </a:endParaRPr>
            </a:p>
          </p:txBody>
        </p:sp>
        <p:sp>
          <p:nvSpPr>
            <p:cNvPr id="55" name="任意多边形 64"/>
            <p:cNvSpPr/>
            <p:nvPr>
              <p:custDataLst>
                <p:tags r:id="rId10"/>
              </p:custDataLst>
            </p:nvPr>
          </p:nvSpPr>
          <p:spPr>
            <a:xfrm>
              <a:off x="6864" y="4874"/>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6" name="任意多边形 65"/>
            <p:cNvSpPr/>
            <p:nvPr>
              <p:custDataLst>
                <p:tags r:id="rId11"/>
              </p:custDataLst>
            </p:nvPr>
          </p:nvSpPr>
          <p:spPr>
            <a:xfrm flipV="1">
              <a:off x="6864" y="8585"/>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7" name="任意多边形 66"/>
            <p:cNvSpPr/>
            <p:nvPr>
              <p:custDataLst>
                <p:tags r:id="rId12"/>
              </p:custDataLst>
            </p:nvPr>
          </p:nvSpPr>
          <p:spPr>
            <a:xfrm flipH="1">
              <a:off x="10479" y="4869"/>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8" name="任意多边形 67"/>
            <p:cNvSpPr/>
            <p:nvPr>
              <p:custDataLst>
                <p:tags r:id="rId13"/>
              </p:custDataLst>
            </p:nvPr>
          </p:nvSpPr>
          <p:spPr>
            <a:xfrm flipH="1" flipV="1">
              <a:off x="10479" y="8593"/>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9" name="圆角矩形 18"/>
            <p:cNvSpPr/>
            <p:nvPr>
              <p:custDataLst>
                <p:tags r:id="rId14"/>
              </p:custDataLst>
            </p:nvPr>
          </p:nvSpPr>
          <p:spPr>
            <a:xfrm>
              <a:off x="10926" y="5206"/>
              <a:ext cx="3362" cy="525"/>
            </a:xfrm>
            <a:prstGeom prst="roundRect">
              <a:avLst>
                <a:gd name="adj" fmla="val 7973"/>
              </a:avLst>
            </a:prstGeom>
            <a:solidFill>
              <a:srgbClr val="1F74AD"/>
            </a:solidFill>
          </p:spPr>
          <p:txBody>
            <a:bodyPr rot="0" spcFirstLastPara="0" vertOverflow="overflow" horzOverflow="overflow" vert="horz" wrap="square" lIns="180000" tIns="0" rIns="91440" bIns="0" numCol="1" spcCol="0" rtlCol="0" fromWordArt="0" anchor="ctr" anchorCtr="0" forceAA="0" compatLnSpc="1">
              <a:normAutofit fontScale="80000"/>
            </a:bodyPr>
            <a:p>
              <a:pPr algn="ctr">
                <a:lnSpc>
                  <a:spcPct val="120000"/>
                </a:lnSpc>
              </a:pPr>
              <a:r>
                <a:rPr lang="en-US" altLang="zh-CN" sz="2400">
                  <a:solidFill>
                    <a:schemeClr val="bg1"/>
                  </a:solidFill>
                  <a:latin typeface="造字工房言宋体" charset="-122"/>
                  <a:ea typeface="造字工房言宋体" charset="-122"/>
                  <a:cs typeface="造字工房言宋体" charset="-122"/>
                  <a:sym typeface="+mn-ea"/>
                </a:rPr>
                <a:t>2.1</a:t>
              </a:r>
              <a:r>
                <a:rPr lang="zh-CN" altLang="en-US" sz="2400">
                  <a:solidFill>
                    <a:schemeClr val="bg1"/>
                  </a:solidFill>
                  <a:latin typeface="造字工房言宋体" charset="-122"/>
                  <a:ea typeface="造字工房言宋体" charset="-122"/>
                  <a:cs typeface="造字工房言宋体" charset="-122"/>
                  <a:sym typeface="+mn-ea"/>
                </a:rPr>
                <a:t>数据通信基础知识</a:t>
              </a:r>
              <a:endParaRPr lang="zh-CN" altLang="en-US" sz="2400">
                <a:solidFill>
                  <a:schemeClr val="bg1"/>
                </a:solidFill>
                <a:latin typeface="造字工房言宋体" charset="-122"/>
                <a:ea typeface="造字工房言宋体" charset="-122"/>
                <a:cs typeface="造字工房言宋体" charset="-122"/>
                <a:sym typeface="+mn-ea"/>
              </a:endParaRPr>
            </a:p>
          </p:txBody>
        </p:sp>
        <p:sp>
          <p:nvSpPr>
            <p:cNvPr id="60" name="圆角矩形 45"/>
            <p:cNvSpPr/>
            <p:nvPr>
              <p:custDataLst>
                <p:tags r:id="rId15"/>
              </p:custDataLst>
            </p:nvPr>
          </p:nvSpPr>
          <p:spPr>
            <a:xfrm>
              <a:off x="10926" y="6348"/>
              <a:ext cx="3362" cy="525"/>
            </a:xfrm>
            <a:prstGeom prst="roundRect">
              <a:avLst>
                <a:gd name="adj" fmla="val 7973"/>
              </a:avLst>
            </a:prstGeom>
            <a:solidFill>
              <a:srgbClr val="3498DB"/>
            </a:solidFill>
          </p:spPr>
          <p:txBody>
            <a:bodyPr rot="0" spcFirstLastPara="0" vertOverflow="overflow" horzOverflow="overflow" vert="horz" wrap="square" lIns="180000" tIns="0" rIns="91440" bIns="0" numCol="1" spcCol="0" rtlCol="0" fromWordArt="0" anchor="ctr" anchorCtr="0" forceAA="0" compatLnSpc="1">
              <a:normAutofit fontScale="80000"/>
            </a:bodyPr>
            <a:p>
              <a:pPr algn="ctr">
                <a:lnSpc>
                  <a:spcPct val="120000"/>
                </a:lnSpc>
              </a:pPr>
              <a:r>
                <a:rPr lang="en-US" altLang="zh-CN" sz="2400">
                  <a:solidFill>
                    <a:schemeClr val="bg1"/>
                  </a:solidFill>
                  <a:latin typeface="造字工房言宋体" charset="-122"/>
                  <a:ea typeface="造字工房言宋体" charset="-122"/>
                  <a:cs typeface="造字工房言宋体" charset="-122"/>
                  <a:sym typeface="+mn-ea"/>
                </a:rPr>
                <a:t>2.2</a:t>
              </a:r>
              <a:r>
                <a:rPr lang="zh-CN" altLang="en-US" sz="2400">
                  <a:solidFill>
                    <a:schemeClr val="bg1"/>
                  </a:solidFill>
                  <a:latin typeface="造字工房言宋体" charset="-122"/>
                  <a:ea typeface="造字工房言宋体" charset="-122"/>
                  <a:cs typeface="造字工房言宋体" charset="-122"/>
                  <a:sym typeface="+mn-ea"/>
                </a:rPr>
                <a:t>常见网络传输介质</a:t>
              </a:r>
              <a:endParaRPr lang="zh-CN" altLang="en-US" sz="2400">
                <a:solidFill>
                  <a:schemeClr val="bg1"/>
                </a:solidFill>
                <a:latin typeface="造字工房言宋体" charset="-122"/>
                <a:ea typeface="造字工房言宋体" charset="-122"/>
                <a:cs typeface="造字工房言宋体" charset="-122"/>
                <a:sym typeface="+mn-ea"/>
              </a:endParaRPr>
            </a:p>
          </p:txBody>
        </p:sp>
        <p:sp>
          <p:nvSpPr>
            <p:cNvPr id="61" name="圆角矩形 53"/>
            <p:cNvSpPr/>
            <p:nvPr>
              <p:custDataLst>
                <p:tags r:id="rId16"/>
              </p:custDataLst>
            </p:nvPr>
          </p:nvSpPr>
          <p:spPr>
            <a:xfrm>
              <a:off x="10926" y="7413"/>
              <a:ext cx="3363" cy="525"/>
            </a:xfrm>
            <a:prstGeom prst="roundRect">
              <a:avLst>
                <a:gd name="adj" fmla="val 7973"/>
              </a:avLst>
            </a:prstGeom>
            <a:solidFill>
              <a:srgbClr val="1AA3AA"/>
            </a:solidFill>
          </p:spPr>
          <p:txBody>
            <a:bodyPr rot="0" spcFirstLastPara="0" vertOverflow="overflow" horzOverflow="overflow" vert="horz" wrap="square" lIns="180000" tIns="0" rIns="91440" bIns="0" numCol="1" spcCol="0" rtlCol="0" fromWordArt="0" anchor="ctr" anchorCtr="0" forceAA="0" compatLnSpc="1">
              <a:normAutofit/>
            </a:bodyPr>
            <a:p>
              <a:pPr algn="ctr">
                <a:lnSpc>
                  <a:spcPct val="120000"/>
                </a:lnSpc>
              </a:pPr>
              <a:r>
                <a:rPr lang="en-US" altLang="zh-CN" sz="2400" b="1">
                  <a:solidFill>
                    <a:schemeClr val="bg1"/>
                  </a:solidFill>
                  <a:latin typeface="造字工房言宋体" charset="-122"/>
                  <a:ea typeface="造字工房言宋体" charset="-122"/>
                  <a:cs typeface="Times New Roman" panose="02020603050405020304" pitchFamily="18" charset="0"/>
                  <a:sym typeface="+mn-ea"/>
                </a:rPr>
                <a:t>2.3</a:t>
              </a:r>
              <a:r>
                <a:rPr lang="zh-CN" altLang="en-US" sz="2400" b="1">
                  <a:solidFill>
                    <a:schemeClr val="bg1"/>
                  </a:solidFill>
                  <a:latin typeface="造字工房言宋体" charset="-122"/>
                  <a:ea typeface="造字工房言宋体" charset="-122"/>
                  <a:cs typeface="Times New Roman" panose="02020603050405020304" pitchFamily="18" charset="0"/>
                  <a:sym typeface="+mn-ea"/>
                </a:rPr>
                <a:t>信道复用技术</a:t>
              </a:r>
              <a:endParaRPr lang="zh-CN" altLang="en-US" sz="2400" b="1">
                <a:solidFill>
                  <a:schemeClr val="bg1"/>
                </a:solidFill>
                <a:latin typeface="造字工房言宋体" charset="-122"/>
                <a:ea typeface="造字工房言宋体" charset="-122"/>
                <a:cs typeface="Times New Roman" panose="02020603050405020304" pitchFamily="18" charset="0"/>
                <a:sym typeface="+mn-ea"/>
              </a:endParaRPr>
            </a:p>
          </p:txBody>
        </p:sp>
        <p:sp>
          <p:nvSpPr>
            <p:cNvPr id="71" name="圆角矩形 61"/>
            <p:cNvSpPr/>
            <p:nvPr>
              <p:custDataLst>
                <p:tags r:id="rId17"/>
              </p:custDataLst>
            </p:nvPr>
          </p:nvSpPr>
          <p:spPr>
            <a:xfrm>
              <a:off x="10926" y="8477"/>
              <a:ext cx="3364" cy="525"/>
            </a:xfrm>
            <a:prstGeom prst="roundRect">
              <a:avLst>
                <a:gd name="adj" fmla="val 7973"/>
              </a:avLst>
            </a:prstGeom>
            <a:solidFill>
              <a:srgbClr val="69A35B"/>
            </a:solidFill>
          </p:spPr>
          <p:txBody>
            <a:bodyPr rot="0" spcFirstLastPara="0" vertOverflow="overflow" horzOverflow="overflow" vert="horz" wrap="square" lIns="180000" tIns="0" rIns="91440" bIns="0" numCol="1" spcCol="0" rtlCol="0" fromWordArt="0" anchor="ctr" anchorCtr="0" forceAA="0" compatLnSpc="1">
              <a:normAutofit/>
            </a:bodyPr>
            <a:p>
              <a:pPr algn="ctr">
                <a:lnSpc>
                  <a:spcPct val="120000"/>
                </a:lnSpc>
              </a:pPr>
              <a:r>
                <a:rPr lang="en-US" altLang="zh-CN" sz="2400" b="1">
                  <a:solidFill>
                    <a:schemeClr val="bg1"/>
                  </a:solidFill>
                  <a:latin typeface="造字工房言宋体" charset="-122"/>
                  <a:ea typeface="造字工房言宋体" charset="-122"/>
                  <a:cs typeface="造字工房言宋体" charset="-122"/>
                  <a:sym typeface="+mn-ea"/>
                </a:rPr>
                <a:t>2.4</a:t>
              </a:r>
              <a:r>
                <a:rPr lang="zh-CN" altLang="en-US" sz="2400" b="1">
                  <a:solidFill>
                    <a:schemeClr val="bg1"/>
                  </a:solidFill>
                  <a:latin typeface="造字工房言宋体" charset="-122"/>
                  <a:ea typeface="造字工房言宋体" charset="-122"/>
                  <a:cs typeface="造字工房言宋体" charset="-122"/>
                  <a:sym typeface="+mn-ea"/>
                </a:rPr>
                <a:t>宽带接入技术</a:t>
              </a:r>
              <a:endParaRPr lang="zh-CN" altLang="en-US" sz="2400" b="1">
                <a:solidFill>
                  <a:schemeClr val="bg1"/>
                </a:solidFill>
                <a:latin typeface="造字工房言宋体" charset="-122"/>
                <a:ea typeface="造字工房言宋体" charset="-122"/>
                <a:cs typeface="造字工房言宋体" charset="-122"/>
                <a:sym typeface="+mn-ea"/>
              </a:endParaRPr>
            </a:p>
          </p:txBody>
        </p:sp>
        <p:sp>
          <p:nvSpPr>
            <p:cNvPr id="11" name="椭圆 10"/>
            <p:cNvSpPr/>
            <p:nvPr>
              <p:custDataLst>
                <p:tags r:id="rId18"/>
              </p:custDataLst>
            </p:nvPr>
          </p:nvSpPr>
          <p:spPr>
            <a:xfrm>
              <a:off x="10869" y="5411"/>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3" name="椭圆 82"/>
            <p:cNvSpPr/>
            <p:nvPr>
              <p:custDataLst>
                <p:tags r:id="rId19"/>
              </p:custDataLst>
            </p:nvPr>
          </p:nvSpPr>
          <p:spPr>
            <a:xfrm>
              <a:off x="10869" y="6085"/>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4" name="椭圆 83"/>
            <p:cNvSpPr/>
            <p:nvPr>
              <p:custDataLst>
                <p:tags r:id="rId20"/>
              </p:custDataLst>
            </p:nvPr>
          </p:nvSpPr>
          <p:spPr>
            <a:xfrm>
              <a:off x="10869" y="6757"/>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5" name="椭圆 84"/>
            <p:cNvSpPr/>
            <p:nvPr>
              <p:custDataLst>
                <p:tags r:id="rId21"/>
              </p:custDataLst>
            </p:nvPr>
          </p:nvSpPr>
          <p:spPr>
            <a:xfrm>
              <a:off x="10869" y="7431"/>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6" name="椭圆 85"/>
            <p:cNvSpPr/>
            <p:nvPr>
              <p:custDataLst>
                <p:tags r:id="rId22"/>
              </p:custDataLst>
            </p:nvPr>
          </p:nvSpPr>
          <p:spPr>
            <a:xfrm>
              <a:off x="10813" y="8727"/>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pic>
          <p:nvPicPr>
            <p:cNvPr id="13" name="图片 12"/>
            <p:cNvPicPr>
              <a:picLocks noChangeAspect="1"/>
            </p:cNvPicPr>
            <p:nvPr/>
          </p:nvPicPr>
          <p:blipFill>
            <a:blip r:embed="rId23"/>
            <a:stretch>
              <a:fillRect/>
            </a:stretch>
          </p:blipFill>
          <p:spPr>
            <a:xfrm>
              <a:off x="6864" y="5579"/>
              <a:ext cx="3788" cy="1965"/>
            </a:xfrm>
            <a:prstGeom prst="rect">
              <a:avLst/>
            </a:prstGeom>
          </p:spPr>
        </p:pic>
        <p:sp>
          <p:nvSpPr>
            <p:cNvPr id="3" name="椭圆 2"/>
            <p:cNvSpPr/>
            <p:nvPr>
              <p:custDataLst>
                <p:tags r:id="rId24"/>
              </p:custDataLst>
            </p:nvPr>
          </p:nvSpPr>
          <p:spPr>
            <a:xfrm>
              <a:off x="10941" y="8164"/>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500" fill="hold"/>
                                        <p:tgtEl>
                                          <p:spTgt spid="13316"/>
                                        </p:tgtEl>
                                        <p:attrNameLst>
                                          <p:attrName>ppt_x</p:attrName>
                                        </p:attrNameLst>
                                      </p:cBhvr>
                                      <p:tavLst>
                                        <p:tav tm="0">
                                          <p:val>
                                            <p:strVal val="#ppt_x"/>
                                          </p:val>
                                        </p:tav>
                                        <p:tav tm="100000">
                                          <p:val>
                                            <p:strVal val="#ppt_x"/>
                                          </p:val>
                                        </p:tav>
                                      </p:tavLst>
                                    </p:anim>
                                    <p:anim calcmode="lin" valueType="num">
                                      <p:cBhvr additive="base">
                                        <p:cTn id="8"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4568" y="-27384"/>
            <a:ext cx="4849121" cy="1134611"/>
          </a:xfrm>
        </p:spPr>
        <p:txBody>
          <a:bodyPr/>
          <a:lstStyle/>
          <a:p>
            <a:pPr eaLnBrk="1" hangingPunct="1"/>
            <a:r>
              <a:rPr lang="zh-CN" altLang="en-US" sz="3600" dirty="0"/>
              <a:t>单工通信、半双工通信和全双工通信</a:t>
            </a:r>
            <a:endParaRPr lang="zh-CN" altLang="en-US" sz="3600" dirty="0"/>
          </a:p>
        </p:txBody>
      </p:sp>
      <p:pic>
        <p:nvPicPr>
          <p:cNvPr id="2048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0040" y="1124744"/>
            <a:ext cx="956151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idx="1"/>
          </p:nvPr>
        </p:nvSpPr>
        <p:spPr>
          <a:xfrm>
            <a:off x="848544" y="1412776"/>
            <a:ext cx="8346723" cy="3332816"/>
          </a:xfrm>
        </p:spPr>
        <p:txBody>
          <a:bodyPr/>
          <a:lstStyle/>
          <a:p>
            <a:pPr>
              <a:spcAft>
                <a:spcPct val="15000"/>
              </a:spcAft>
            </a:pPr>
            <a:r>
              <a:rPr lang="zh-CN" altLang="en-US" dirty="0">
                <a:solidFill>
                  <a:srgbClr val="FF0000"/>
                </a:solidFill>
                <a:latin typeface="Times New Roman" panose="02020603050405020304" pitchFamily="18" charset="0"/>
                <a:cs typeface="Times New Roman" panose="02020603050405020304" pitchFamily="18" charset="0"/>
              </a:rPr>
              <a:t>基带信号</a:t>
            </a:r>
            <a:r>
              <a:rPr lang="zh-CN" altLang="en-US" dirty="0">
                <a:latin typeface="Times New Roman" panose="02020603050405020304" pitchFamily="18" charset="0"/>
                <a:cs typeface="Times New Roman" panose="02020603050405020304" pitchFamily="18" charset="0"/>
              </a:rPr>
              <a:t>（即基本频带信号）</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来自信源的信号。像计算机输出的代表各种文字或图像文件的数据信号都属于基带信号。</a:t>
            </a:r>
            <a:endParaRPr lang="zh-CN" altLang="en-US" dirty="0">
              <a:latin typeface="Times New Roman" panose="02020603050405020304" pitchFamily="18" charset="0"/>
              <a:cs typeface="Times New Roman" panose="02020603050405020304" pitchFamily="18" charset="0"/>
            </a:endParaRPr>
          </a:p>
          <a:p>
            <a:pPr>
              <a:spcAft>
                <a:spcPct val="15000"/>
              </a:spcAft>
            </a:pPr>
            <a:r>
              <a:rPr lang="zh-CN" altLang="en-US" dirty="0">
                <a:latin typeface="Times New Roman" panose="02020603050405020304" pitchFamily="18" charset="0"/>
                <a:cs typeface="Times New Roman" panose="02020603050405020304" pitchFamily="18" charset="0"/>
              </a:rPr>
              <a:t>基带信号往往包含有较多的低频成分，甚至有直流成分，而许多信道并不能传输这种低频分量或直流分量。因此必须对基带信号进行</a:t>
            </a:r>
            <a:r>
              <a:rPr lang="zh-CN" altLang="en-US" dirty="0">
                <a:solidFill>
                  <a:srgbClr val="FF0000"/>
                </a:solidFill>
                <a:latin typeface="Times New Roman" panose="02020603050405020304" pitchFamily="18" charset="0"/>
                <a:cs typeface="Times New Roman" panose="02020603050405020304" pitchFamily="18" charset="0"/>
              </a:rPr>
              <a:t>调制 </a:t>
            </a:r>
            <a:r>
              <a:rPr lang="en-US" altLang="zh-CN" dirty="0">
                <a:latin typeface="Times New Roman" panose="02020603050405020304" pitchFamily="18" charset="0"/>
                <a:cs typeface="Times New Roman" panose="02020603050405020304" pitchFamily="18" charset="0"/>
              </a:rPr>
              <a:t>(modulation)</a:t>
            </a:r>
            <a:r>
              <a:rPr lang="zh-CN" altLang="en-US"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6" name="标题 1"/>
          <p:cNvSpPr>
            <a:spLocks noGrp="1"/>
          </p:cNvSpPr>
          <p:nvPr>
            <p:ph type="title"/>
          </p:nvPr>
        </p:nvSpPr>
        <p:spPr>
          <a:xfrm>
            <a:off x="272480" y="44624"/>
            <a:ext cx="7482627" cy="1134611"/>
          </a:xfrm>
        </p:spPr>
        <p:txBody>
          <a:bodyPr/>
          <a:lstStyle/>
          <a:p>
            <a:r>
              <a:rPr lang="en-US" altLang="zh-CN" sz="3600" dirty="0">
                <a:latin typeface="Times New Roman" panose="02020603050405020304" pitchFamily="18" charset="0"/>
                <a:cs typeface="Times New Roman" panose="02020603050405020304" pitchFamily="18" charset="0"/>
              </a:rPr>
              <a:t>2.2.2  </a:t>
            </a:r>
            <a:r>
              <a:rPr lang="zh-CN" altLang="zh-CN" sz="3600" dirty="0">
                <a:latin typeface="Times New Roman" panose="02020603050405020304" pitchFamily="18" charset="0"/>
                <a:cs typeface="Times New Roman" panose="02020603050405020304" pitchFamily="18" charset="0"/>
              </a:rPr>
              <a:t>有关信道的几个基本概念</a:t>
            </a:r>
            <a:endParaRPr lang="zh-CN" altLang="en-US" sz="36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idx="1"/>
          </p:nvPr>
        </p:nvSpPr>
        <p:spPr>
          <a:xfrm>
            <a:off x="1063978" y="1412776"/>
            <a:ext cx="8346723" cy="3332816"/>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indent="0">
              <a:spcAft>
                <a:spcPct val="15000"/>
              </a:spcAft>
              <a:buNone/>
            </a:pPr>
            <a:r>
              <a:rPr lang="zh-CN" altLang="en-US" dirty="0">
                <a:latin typeface="Times New Roman" panose="02020603050405020304" pitchFamily="18" charset="0"/>
                <a:cs typeface="Times New Roman" panose="02020603050405020304" pitchFamily="18" charset="0"/>
              </a:rPr>
              <a:t>调制</a:t>
            </a:r>
            <a:r>
              <a:rPr lang="zh-CN" altLang="zh-CN" dirty="0">
                <a:latin typeface="Times New Roman" panose="02020603050405020304" pitchFamily="18" charset="0"/>
                <a:cs typeface="Times New Roman" panose="02020603050405020304" pitchFamily="18" charset="0"/>
              </a:rPr>
              <a:t>分为两大类</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spcAft>
                <a:spcPct val="15000"/>
              </a:spcAft>
            </a:pPr>
            <a:r>
              <a:rPr lang="zh-CN" altLang="zh-CN" sz="2800" dirty="0">
                <a:solidFill>
                  <a:srgbClr val="FF0000"/>
                </a:solidFill>
                <a:latin typeface="Times New Roman" panose="02020603050405020304" pitchFamily="18" charset="0"/>
                <a:cs typeface="Times New Roman" panose="02020603050405020304" pitchFamily="18" charset="0"/>
              </a:rPr>
              <a:t>基带调制</a:t>
            </a:r>
            <a:r>
              <a:rPr lang="zh-CN" altLang="en-US" sz="2800" dirty="0">
                <a:solidFill>
                  <a:srgbClr val="FF0000"/>
                </a:solidFill>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仅对基带信号的波形进行变换，使它能够与信道特性相适应。</a:t>
            </a:r>
            <a:r>
              <a:rPr lang="zh-CN" altLang="zh-CN" sz="2800" dirty="0">
                <a:solidFill>
                  <a:srgbClr val="FF0000"/>
                </a:solidFill>
                <a:latin typeface="Times New Roman" panose="02020603050405020304" pitchFamily="18" charset="0"/>
                <a:cs typeface="Times New Roman" panose="02020603050405020304" pitchFamily="18" charset="0"/>
              </a:rPr>
              <a:t>变换后的信号仍然是基带信号</a:t>
            </a:r>
            <a:r>
              <a:rPr lang="zh-CN" altLang="en-US" sz="2800" dirty="0">
                <a:solidFill>
                  <a:srgbClr val="FF0000"/>
                </a:solidFill>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把这种过程称为</a:t>
            </a:r>
            <a:r>
              <a:rPr lang="zh-CN" altLang="zh-CN" sz="2800" dirty="0">
                <a:solidFill>
                  <a:srgbClr val="FF0000"/>
                </a:solidFill>
                <a:latin typeface="Times New Roman" panose="02020603050405020304" pitchFamily="18" charset="0"/>
                <a:cs typeface="Times New Roman" panose="02020603050405020304" pitchFamily="18" charset="0"/>
              </a:rPr>
              <a:t>编码</a:t>
            </a:r>
            <a:r>
              <a:rPr lang="en-US" altLang="zh-CN" sz="2800" dirty="0">
                <a:solidFill>
                  <a:srgbClr val="FF0000"/>
                </a:solidFill>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(coding)</a:t>
            </a:r>
            <a:r>
              <a:rPr lang="zh-CN" altLang="en-US" sz="2800" dirty="0">
                <a:latin typeface="Times New Roman" panose="02020603050405020304" pitchFamily="18" charset="0"/>
                <a:cs typeface="Times New Roman" panose="02020603050405020304" pitchFamily="18" charset="0"/>
              </a:rPr>
              <a:t>。</a:t>
            </a:r>
            <a:endParaRPr lang="en-US" altLang="zh-CN" sz="2800" dirty="0">
              <a:solidFill>
                <a:srgbClr val="0000CC"/>
              </a:solidFill>
              <a:latin typeface="Times New Roman" panose="02020603050405020304" pitchFamily="18" charset="0"/>
              <a:cs typeface="Times New Roman" panose="02020603050405020304" pitchFamily="18" charset="0"/>
            </a:endParaRPr>
          </a:p>
          <a:p>
            <a:pPr>
              <a:spcAft>
                <a:spcPct val="15000"/>
              </a:spcAft>
            </a:pPr>
            <a:r>
              <a:rPr lang="zh-CN" altLang="zh-CN" sz="2800" dirty="0">
                <a:solidFill>
                  <a:srgbClr val="FF0000"/>
                </a:solidFill>
                <a:latin typeface="Times New Roman" panose="02020603050405020304" pitchFamily="18" charset="0"/>
                <a:cs typeface="Times New Roman" panose="02020603050405020304" pitchFamily="18" charset="0"/>
              </a:rPr>
              <a:t>带通调制</a:t>
            </a:r>
            <a:r>
              <a:rPr lang="zh-CN" altLang="en-US" sz="2800" dirty="0">
                <a:solidFill>
                  <a:srgbClr val="FF0000"/>
                </a:solidFill>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使用</a:t>
            </a:r>
            <a:r>
              <a:rPr lang="zh-CN" altLang="zh-CN" sz="2800" dirty="0">
                <a:solidFill>
                  <a:srgbClr val="FF0000"/>
                </a:solidFill>
                <a:latin typeface="Times New Roman" panose="02020603050405020304" pitchFamily="18" charset="0"/>
                <a:cs typeface="Times New Roman" panose="02020603050405020304" pitchFamily="18" charset="0"/>
              </a:rPr>
              <a:t>载波</a:t>
            </a:r>
            <a:r>
              <a:rPr lang="en-US" altLang="zh-CN" sz="2800" dirty="0">
                <a:solidFill>
                  <a:srgbClr val="FF0000"/>
                </a:solidFill>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(carrier)</a:t>
            </a:r>
            <a:r>
              <a:rPr lang="zh-CN" altLang="zh-CN" sz="2800" dirty="0">
                <a:latin typeface="Times New Roman" panose="02020603050405020304" pitchFamily="18" charset="0"/>
                <a:cs typeface="Times New Roman" panose="02020603050405020304" pitchFamily="18" charset="0"/>
              </a:rPr>
              <a:t>进行调制，把基带信号的频率范围搬移到较高的频段，并</a:t>
            </a:r>
            <a:r>
              <a:rPr lang="zh-CN" altLang="zh-CN" sz="2800" dirty="0">
                <a:solidFill>
                  <a:srgbClr val="FF0000"/>
                </a:solidFill>
                <a:latin typeface="Times New Roman" panose="02020603050405020304" pitchFamily="18" charset="0"/>
                <a:cs typeface="Times New Roman" panose="02020603050405020304" pitchFamily="18" charset="0"/>
              </a:rPr>
              <a:t>转换为模拟信号，</a:t>
            </a:r>
            <a:r>
              <a:rPr lang="zh-CN" altLang="zh-CN" sz="2800" dirty="0">
                <a:latin typeface="Times New Roman" panose="02020603050405020304" pitchFamily="18" charset="0"/>
                <a:cs typeface="Times New Roman" panose="02020603050405020304" pitchFamily="18" charset="0"/>
              </a:rPr>
              <a:t>这样就能够更好地在模拟信道中传输</a:t>
            </a:r>
            <a:r>
              <a:rPr lang="zh-CN" altLang="en-US" sz="2800" dirty="0">
                <a:latin typeface="Times New Roman" panose="02020603050405020304" pitchFamily="18" charset="0"/>
                <a:cs typeface="Times New Roman" panose="02020603050405020304" pitchFamily="18" charset="0"/>
              </a:rPr>
              <a:t>（即仅在一段频率范围内能够通过信道） 。</a:t>
            </a:r>
            <a:endParaRPr lang="en-US" altLang="zh-CN" sz="2800" dirty="0">
              <a:latin typeface="Times New Roman" panose="02020603050405020304" pitchFamily="18" charset="0"/>
              <a:cs typeface="Times New Roman" panose="02020603050405020304" pitchFamily="18" charset="0"/>
            </a:endParaRPr>
          </a:p>
          <a:p>
            <a:pPr>
              <a:spcAft>
                <a:spcPct val="15000"/>
              </a:spcAft>
            </a:pPr>
            <a:r>
              <a:rPr lang="zh-CN" altLang="en-US" sz="2800" dirty="0">
                <a:solidFill>
                  <a:srgbClr val="FF0000"/>
                </a:solidFill>
                <a:latin typeface="Times New Roman" panose="02020603050405020304" pitchFamily="18" charset="0"/>
                <a:cs typeface="Times New Roman" panose="02020603050405020304" pitchFamily="18" charset="0"/>
              </a:rPr>
              <a:t>带通信号 ：</a:t>
            </a:r>
            <a:r>
              <a:rPr lang="zh-CN" altLang="zh-CN" sz="2800" dirty="0">
                <a:latin typeface="Times New Roman" panose="02020603050405020304" pitchFamily="18" charset="0"/>
                <a:cs typeface="Times New Roman" panose="02020603050405020304" pitchFamily="18" charset="0"/>
              </a:rPr>
              <a:t>经过载波调制后的信号</a:t>
            </a:r>
            <a:r>
              <a:rPr lang="zh-CN" altLang="en-US" sz="2800" dirty="0">
                <a:latin typeface="Times New Roman" panose="02020603050405020304" pitchFamily="18" charset="0"/>
                <a:cs typeface="Times New Roman" panose="02020603050405020304" pitchFamily="18" charset="0"/>
              </a:rPr>
              <a:t>。</a:t>
            </a:r>
            <a:endParaRPr lang="en-US" altLang="zh-CN" dirty="0">
              <a:solidFill>
                <a:srgbClr val="0000CC"/>
              </a:solidFill>
              <a:latin typeface="Times New Roman" panose="02020603050405020304" pitchFamily="18" charset="0"/>
              <a:cs typeface="Times New Roman" panose="02020603050405020304" pitchFamily="18" charset="0"/>
            </a:endParaRPr>
          </a:p>
        </p:txBody>
      </p:sp>
      <p:sp>
        <p:nvSpPr>
          <p:cNvPr id="7" name="标题 1"/>
          <p:cNvSpPr>
            <a:spLocks noGrp="1"/>
          </p:cNvSpPr>
          <p:nvPr>
            <p:ph type="title"/>
          </p:nvPr>
        </p:nvSpPr>
        <p:spPr>
          <a:xfrm>
            <a:off x="272480" y="44624"/>
            <a:ext cx="7482627" cy="1134611"/>
          </a:xfrm>
        </p:spPr>
        <p:txBody>
          <a:bodyPr/>
          <a:lstStyle/>
          <a:p>
            <a:r>
              <a:rPr lang="en-US" altLang="zh-CN" sz="3600" dirty="0">
                <a:latin typeface="Times New Roman" panose="02020603050405020304" pitchFamily="18" charset="0"/>
                <a:cs typeface="Times New Roman" panose="02020603050405020304" pitchFamily="18" charset="0"/>
              </a:rPr>
              <a:t>2.2.2  </a:t>
            </a:r>
            <a:r>
              <a:rPr lang="zh-CN" altLang="zh-CN" sz="3600" dirty="0">
                <a:latin typeface="Times New Roman" panose="02020603050405020304" pitchFamily="18" charset="0"/>
                <a:cs typeface="Times New Roman" panose="02020603050405020304" pitchFamily="18" charset="0"/>
              </a:rPr>
              <a:t>有关信道的几个基本概念</a:t>
            </a:r>
            <a:endParaRPr lang="zh-CN" altLang="en-US" sz="36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常用编码方式</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063978" y="1916832"/>
            <a:ext cx="8346723" cy="3332816"/>
          </a:xfrm>
        </p:spPr>
        <p:txBody>
          <a:bodyPr/>
          <a:lstStyle/>
          <a:p>
            <a:r>
              <a:rPr lang="zh-CN" altLang="zh-CN" dirty="0">
                <a:solidFill>
                  <a:srgbClr val="FF0000"/>
                </a:solidFill>
                <a:latin typeface="Times New Roman" panose="02020603050405020304" pitchFamily="18" charset="0"/>
                <a:cs typeface="Times New Roman" panose="02020603050405020304" pitchFamily="18" charset="0"/>
              </a:rPr>
              <a:t>不归零制：</a:t>
            </a:r>
            <a:r>
              <a:rPr lang="zh-CN" altLang="zh-CN" dirty="0">
                <a:latin typeface="Times New Roman" panose="02020603050405020304" pitchFamily="18" charset="0"/>
                <a:cs typeface="Times New Roman" panose="02020603050405020304" pitchFamily="18" charset="0"/>
              </a:rPr>
              <a:t>正电平代表</a:t>
            </a:r>
            <a:r>
              <a:rPr lang="en-US" altLang="zh-CN" dirty="0">
                <a:latin typeface="Times New Roman" panose="02020603050405020304" pitchFamily="18" charset="0"/>
                <a:cs typeface="Times New Roman" panose="02020603050405020304" pitchFamily="18" charset="0"/>
              </a:rPr>
              <a:t> 1</a:t>
            </a:r>
            <a:r>
              <a:rPr lang="zh-CN" altLang="zh-CN" dirty="0">
                <a:latin typeface="Times New Roman" panose="02020603050405020304" pitchFamily="18" charset="0"/>
                <a:cs typeface="Times New Roman" panose="02020603050405020304" pitchFamily="18" charset="0"/>
              </a:rPr>
              <a:t>，负电平代表</a:t>
            </a:r>
            <a:r>
              <a:rPr lang="en-US" altLang="zh-CN" dirty="0">
                <a:latin typeface="Times New Roman" panose="02020603050405020304" pitchFamily="18" charset="0"/>
                <a:cs typeface="Times New Roman" panose="02020603050405020304" pitchFamily="18" charset="0"/>
              </a:rPr>
              <a:t> 0</a:t>
            </a:r>
            <a:r>
              <a:rPr lang="zh-CN"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r>
              <a:rPr lang="zh-CN" altLang="zh-CN" dirty="0">
                <a:solidFill>
                  <a:srgbClr val="FF0000"/>
                </a:solidFill>
                <a:latin typeface="Times New Roman" panose="02020603050405020304" pitchFamily="18" charset="0"/>
                <a:cs typeface="Times New Roman" panose="02020603050405020304" pitchFamily="18" charset="0"/>
              </a:rPr>
              <a:t>归零制：</a:t>
            </a:r>
            <a:r>
              <a:rPr lang="zh-CN" altLang="zh-CN" dirty="0">
                <a:latin typeface="Times New Roman" panose="02020603050405020304" pitchFamily="18" charset="0"/>
                <a:cs typeface="Times New Roman" panose="02020603050405020304" pitchFamily="18" charset="0"/>
              </a:rPr>
              <a:t>正脉冲代表</a:t>
            </a:r>
            <a:r>
              <a:rPr lang="en-US" altLang="zh-CN" dirty="0">
                <a:latin typeface="Times New Roman" panose="02020603050405020304" pitchFamily="18" charset="0"/>
                <a:cs typeface="Times New Roman" panose="02020603050405020304" pitchFamily="18" charset="0"/>
              </a:rPr>
              <a:t> 1</a:t>
            </a:r>
            <a:r>
              <a:rPr lang="zh-CN" altLang="zh-CN" dirty="0">
                <a:latin typeface="Times New Roman" panose="02020603050405020304" pitchFamily="18" charset="0"/>
                <a:cs typeface="Times New Roman" panose="02020603050405020304" pitchFamily="18" charset="0"/>
              </a:rPr>
              <a:t>，负脉冲代表</a:t>
            </a:r>
            <a:r>
              <a:rPr lang="en-US" altLang="zh-CN" dirty="0">
                <a:latin typeface="Times New Roman" panose="02020603050405020304" pitchFamily="18" charset="0"/>
                <a:cs typeface="Times New Roman" panose="02020603050405020304" pitchFamily="18" charset="0"/>
              </a:rPr>
              <a:t> 0</a:t>
            </a:r>
            <a:r>
              <a:rPr lang="zh-CN"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r>
              <a:rPr lang="zh-CN" altLang="zh-CN" dirty="0">
                <a:solidFill>
                  <a:srgbClr val="FF0000"/>
                </a:solidFill>
                <a:latin typeface="Times New Roman" panose="02020603050405020304" pitchFamily="18" charset="0"/>
                <a:cs typeface="Times New Roman" panose="02020603050405020304" pitchFamily="18" charset="0"/>
              </a:rPr>
              <a:t>曼彻斯特编码：</a:t>
            </a:r>
            <a:r>
              <a:rPr lang="zh-CN" altLang="zh-CN" dirty="0">
                <a:latin typeface="Times New Roman" panose="02020603050405020304" pitchFamily="18" charset="0"/>
                <a:cs typeface="Times New Roman" panose="02020603050405020304" pitchFamily="18" charset="0"/>
              </a:rPr>
              <a:t>位周期中心的向上跳变代表</a:t>
            </a:r>
            <a:r>
              <a:rPr lang="en-US" altLang="zh-CN" dirty="0">
                <a:latin typeface="Times New Roman" panose="02020603050405020304" pitchFamily="18" charset="0"/>
                <a:cs typeface="Times New Roman" panose="02020603050405020304" pitchFamily="18" charset="0"/>
              </a:rPr>
              <a:t> 0</a:t>
            </a:r>
            <a:r>
              <a:rPr lang="zh-CN" altLang="zh-CN" dirty="0">
                <a:latin typeface="Times New Roman" panose="02020603050405020304" pitchFamily="18" charset="0"/>
                <a:cs typeface="Times New Roman" panose="02020603050405020304" pitchFamily="18" charset="0"/>
              </a:rPr>
              <a:t>，位周期中心的向下跳变代表</a:t>
            </a:r>
            <a:r>
              <a:rPr lang="en-US" altLang="zh-CN" dirty="0">
                <a:latin typeface="Times New Roman" panose="02020603050405020304" pitchFamily="18" charset="0"/>
                <a:cs typeface="Times New Roman" panose="02020603050405020304" pitchFamily="18" charset="0"/>
              </a:rPr>
              <a:t> 1</a:t>
            </a:r>
            <a:r>
              <a:rPr lang="zh-CN" altLang="zh-CN" dirty="0">
                <a:latin typeface="Times New Roman" panose="02020603050405020304" pitchFamily="18" charset="0"/>
                <a:cs typeface="Times New Roman" panose="02020603050405020304" pitchFamily="18" charset="0"/>
              </a:rPr>
              <a:t>。但也可反过来定义。</a:t>
            </a:r>
            <a:endParaRPr lang="zh-CN" altLang="zh-CN" dirty="0">
              <a:latin typeface="Times New Roman" panose="02020603050405020304" pitchFamily="18" charset="0"/>
              <a:cs typeface="Times New Roman" panose="02020603050405020304" pitchFamily="18" charset="0"/>
            </a:endParaRPr>
          </a:p>
          <a:p>
            <a:r>
              <a:rPr lang="zh-CN" altLang="zh-CN" dirty="0">
                <a:solidFill>
                  <a:srgbClr val="FF0000"/>
                </a:solidFill>
                <a:latin typeface="Times New Roman" panose="02020603050405020304" pitchFamily="18" charset="0"/>
                <a:cs typeface="Times New Roman" panose="02020603050405020304" pitchFamily="18" charset="0"/>
              </a:rPr>
              <a:t>差分曼彻斯特编码：</a:t>
            </a:r>
            <a:r>
              <a:rPr lang="zh-CN" altLang="zh-CN" dirty="0">
                <a:latin typeface="Times New Roman" panose="02020603050405020304" pitchFamily="18" charset="0"/>
                <a:cs typeface="Times New Roman" panose="02020603050405020304" pitchFamily="18" charset="0"/>
              </a:rPr>
              <a:t>在每一位的中心处始终都有跳变。位开始边界有跳变代表</a:t>
            </a:r>
            <a:r>
              <a:rPr lang="en-US" altLang="zh-CN" dirty="0">
                <a:latin typeface="Times New Roman" panose="02020603050405020304" pitchFamily="18" charset="0"/>
                <a:cs typeface="Times New Roman" panose="02020603050405020304" pitchFamily="18" charset="0"/>
              </a:rPr>
              <a:t> 0</a:t>
            </a:r>
            <a:r>
              <a:rPr lang="zh-CN" altLang="zh-CN" dirty="0">
                <a:latin typeface="Times New Roman" panose="02020603050405020304" pitchFamily="18" charset="0"/>
                <a:cs typeface="Times New Roman" panose="02020603050405020304" pitchFamily="18" charset="0"/>
              </a:rPr>
              <a:t>，而位开始边界没有跳变代表</a:t>
            </a:r>
            <a:r>
              <a:rPr lang="en-US" altLang="zh-CN" dirty="0">
                <a:latin typeface="Times New Roman" panose="02020603050405020304" pitchFamily="18" charset="0"/>
                <a:cs typeface="Times New Roman" panose="02020603050405020304" pitchFamily="18" charset="0"/>
              </a:rPr>
              <a:t> 1</a:t>
            </a:r>
            <a:r>
              <a:rPr lang="zh-CN"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1656" y="-387424"/>
            <a:ext cx="8346148" cy="1981200"/>
          </a:xfrm>
        </p:spPr>
        <p:txBody>
          <a:bodyPr/>
          <a:lstStyle/>
          <a:p>
            <a:pPr algn="ct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常用编码方式</a:t>
            </a:r>
            <a:endParaRPr lang="zh-CN" altLang="en-US" dirty="0">
              <a:latin typeface="Times New Roman" panose="02020603050405020304" pitchFamily="18" charset="0"/>
              <a:cs typeface="Times New Roman" panose="02020603050405020304" pitchFamily="18" charset="0"/>
            </a:endParaRPr>
          </a:p>
        </p:txBody>
      </p:sp>
      <p:grpSp>
        <p:nvGrpSpPr>
          <p:cNvPr id="67" name="组合 66"/>
          <p:cNvGrpSpPr/>
          <p:nvPr/>
        </p:nvGrpSpPr>
        <p:grpSpPr>
          <a:xfrm>
            <a:off x="581859" y="1380600"/>
            <a:ext cx="8979653" cy="4208640"/>
            <a:chOff x="581859" y="1380600"/>
            <a:chExt cx="8979653" cy="4208640"/>
          </a:xfrm>
        </p:grpSpPr>
        <p:sp>
          <p:nvSpPr>
            <p:cNvPr id="5" name="Rectangle 6"/>
            <p:cNvSpPr>
              <a:spLocks noChangeArrowheads="1"/>
            </p:cNvSpPr>
            <p:nvPr/>
          </p:nvSpPr>
          <p:spPr bwMode="auto">
            <a:xfrm>
              <a:off x="581859" y="2326798"/>
              <a:ext cx="145071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不归零制</a:t>
              </a:r>
              <a:endPar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6" name="Rectangle 7"/>
            <p:cNvSpPr>
              <a:spLocks noChangeArrowheads="1"/>
            </p:cNvSpPr>
            <p:nvPr/>
          </p:nvSpPr>
          <p:spPr bwMode="auto">
            <a:xfrm>
              <a:off x="612316" y="4122038"/>
              <a:ext cx="14202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曼彻斯特</a:t>
              </a:r>
              <a:endPar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 name="Rectangle 8"/>
            <p:cNvSpPr>
              <a:spLocks noChangeArrowheads="1"/>
            </p:cNvSpPr>
            <p:nvPr/>
          </p:nvSpPr>
          <p:spPr bwMode="auto">
            <a:xfrm>
              <a:off x="8098451" y="1430383"/>
              <a:ext cx="720633" cy="407034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8" name="Rectangle 9"/>
            <p:cNvSpPr>
              <a:spLocks noChangeArrowheads="1"/>
            </p:cNvSpPr>
            <p:nvPr/>
          </p:nvSpPr>
          <p:spPr bwMode="auto">
            <a:xfrm>
              <a:off x="3579275" y="1430383"/>
              <a:ext cx="751616" cy="407034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9" name="Rectangle 10"/>
            <p:cNvSpPr>
              <a:spLocks noChangeArrowheads="1"/>
            </p:cNvSpPr>
            <p:nvPr/>
          </p:nvSpPr>
          <p:spPr bwMode="auto">
            <a:xfrm>
              <a:off x="5090095" y="1425619"/>
              <a:ext cx="731598" cy="407742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10" name="Rectangle 11"/>
            <p:cNvSpPr>
              <a:spLocks noChangeArrowheads="1"/>
            </p:cNvSpPr>
            <p:nvPr/>
          </p:nvSpPr>
          <p:spPr bwMode="auto">
            <a:xfrm>
              <a:off x="6604736" y="1425619"/>
              <a:ext cx="713017" cy="407742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11" name="Rectangle 12"/>
            <p:cNvSpPr>
              <a:spLocks noChangeArrowheads="1"/>
            </p:cNvSpPr>
            <p:nvPr/>
          </p:nvSpPr>
          <p:spPr bwMode="auto">
            <a:xfrm>
              <a:off x="2094102" y="1418724"/>
              <a:ext cx="720123" cy="4082008"/>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12" name="Rectangle 13"/>
            <p:cNvSpPr>
              <a:spLocks noChangeArrowheads="1"/>
            </p:cNvSpPr>
            <p:nvPr/>
          </p:nvSpPr>
          <p:spPr bwMode="auto">
            <a:xfrm>
              <a:off x="2267281" y="1490708"/>
              <a:ext cx="3109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Times New Roman" panose="02020603050405020304" pitchFamily="18" charset="0"/>
                  <a:cs typeface="Times New Roman" panose="02020603050405020304" pitchFamily="18" charset="0"/>
                </a:rPr>
                <a:t>1</a:t>
              </a:r>
              <a:endParaRPr kumimoji="1" lang="en-US" altLang="zh-CN" sz="2000" b="1">
                <a:latin typeface="Times New Roman" panose="02020603050405020304" pitchFamily="18" charset="0"/>
                <a:cs typeface="Times New Roman" panose="02020603050405020304" pitchFamily="18" charset="0"/>
              </a:endParaRPr>
            </a:p>
          </p:txBody>
        </p:sp>
        <p:sp>
          <p:nvSpPr>
            <p:cNvPr id="13" name="Rectangle 14"/>
            <p:cNvSpPr>
              <a:spLocks noChangeArrowheads="1"/>
            </p:cNvSpPr>
            <p:nvPr/>
          </p:nvSpPr>
          <p:spPr bwMode="auto">
            <a:xfrm>
              <a:off x="9004886" y="1490708"/>
              <a:ext cx="3109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Times New Roman" panose="02020603050405020304" pitchFamily="18" charset="0"/>
                  <a:cs typeface="Times New Roman" panose="02020603050405020304" pitchFamily="18" charset="0"/>
                </a:rPr>
                <a:t>1</a:t>
              </a:r>
              <a:endParaRPr kumimoji="1" lang="en-US" altLang="zh-CN" sz="2000" b="1">
                <a:latin typeface="Times New Roman" panose="02020603050405020304" pitchFamily="18" charset="0"/>
                <a:cs typeface="Times New Roman" panose="02020603050405020304" pitchFamily="18" charset="0"/>
              </a:endParaRPr>
            </a:p>
          </p:txBody>
        </p:sp>
        <p:sp>
          <p:nvSpPr>
            <p:cNvPr id="14" name="Rectangle 15"/>
            <p:cNvSpPr>
              <a:spLocks noChangeArrowheads="1"/>
            </p:cNvSpPr>
            <p:nvPr/>
          </p:nvSpPr>
          <p:spPr bwMode="auto">
            <a:xfrm>
              <a:off x="5307467" y="1490708"/>
              <a:ext cx="3109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Times New Roman" panose="02020603050405020304" pitchFamily="18" charset="0"/>
                  <a:cs typeface="Times New Roman" panose="02020603050405020304" pitchFamily="18" charset="0"/>
                </a:rPr>
                <a:t>1</a:t>
              </a:r>
              <a:endParaRPr kumimoji="1" lang="en-US" altLang="zh-CN" sz="2000" b="1" dirty="0">
                <a:latin typeface="Times New Roman" panose="02020603050405020304" pitchFamily="18" charset="0"/>
                <a:cs typeface="Times New Roman" panose="02020603050405020304" pitchFamily="18" charset="0"/>
              </a:endParaRPr>
            </a:p>
          </p:txBody>
        </p:sp>
        <p:sp>
          <p:nvSpPr>
            <p:cNvPr id="15" name="Rectangle 16"/>
            <p:cNvSpPr>
              <a:spLocks noChangeArrowheads="1"/>
            </p:cNvSpPr>
            <p:nvPr/>
          </p:nvSpPr>
          <p:spPr bwMode="auto">
            <a:xfrm>
              <a:off x="8249377" y="1490708"/>
              <a:ext cx="2984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latin typeface="Times New Roman" panose="02020603050405020304" pitchFamily="18" charset="0"/>
                  <a:cs typeface="Times New Roman" panose="02020603050405020304" pitchFamily="18" charset="0"/>
                </a:rPr>
                <a:t>1</a:t>
              </a:r>
              <a:endParaRPr kumimoji="1" lang="en-US" altLang="zh-CN" sz="2000" b="1">
                <a:latin typeface="Times New Roman" panose="02020603050405020304" pitchFamily="18" charset="0"/>
                <a:cs typeface="Times New Roman" panose="02020603050405020304" pitchFamily="18" charset="0"/>
              </a:endParaRPr>
            </a:p>
          </p:txBody>
        </p:sp>
        <p:sp>
          <p:nvSpPr>
            <p:cNvPr id="16" name="Rectangle 17"/>
            <p:cNvSpPr>
              <a:spLocks noChangeArrowheads="1"/>
            </p:cNvSpPr>
            <p:nvPr/>
          </p:nvSpPr>
          <p:spPr bwMode="auto">
            <a:xfrm>
              <a:off x="7539715" y="1490708"/>
              <a:ext cx="3109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Times New Roman" panose="02020603050405020304" pitchFamily="18" charset="0"/>
                  <a:cs typeface="Times New Roman" panose="02020603050405020304" pitchFamily="18" charset="0"/>
                </a:rPr>
                <a:t>1</a:t>
              </a:r>
              <a:endParaRPr kumimoji="1" lang="en-US" altLang="zh-CN" sz="2000" b="1" dirty="0">
                <a:latin typeface="Times New Roman" panose="02020603050405020304" pitchFamily="18" charset="0"/>
                <a:cs typeface="Times New Roman" panose="02020603050405020304" pitchFamily="18" charset="0"/>
              </a:endParaRPr>
            </a:p>
          </p:txBody>
        </p:sp>
        <p:sp>
          <p:nvSpPr>
            <p:cNvPr id="17" name="Rectangle 18"/>
            <p:cNvSpPr>
              <a:spLocks noChangeArrowheads="1"/>
            </p:cNvSpPr>
            <p:nvPr/>
          </p:nvSpPr>
          <p:spPr bwMode="auto">
            <a:xfrm>
              <a:off x="3028222" y="1490708"/>
              <a:ext cx="3109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Times New Roman" panose="02020603050405020304" pitchFamily="18" charset="0"/>
                  <a:cs typeface="Times New Roman" panose="02020603050405020304" pitchFamily="18" charset="0"/>
                </a:rPr>
                <a:t>0</a:t>
              </a:r>
              <a:endParaRPr kumimoji="1" lang="en-US" altLang="zh-CN" sz="2000" b="1" dirty="0">
                <a:latin typeface="Times New Roman" panose="02020603050405020304" pitchFamily="18" charset="0"/>
                <a:cs typeface="Times New Roman" panose="02020603050405020304" pitchFamily="18" charset="0"/>
              </a:endParaRPr>
            </a:p>
          </p:txBody>
        </p:sp>
        <p:sp>
          <p:nvSpPr>
            <p:cNvPr id="18" name="Rectangle 19"/>
            <p:cNvSpPr>
              <a:spLocks noChangeArrowheads="1"/>
            </p:cNvSpPr>
            <p:nvPr/>
          </p:nvSpPr>
          <p:spPr bwMode="auto">
            <a:xfrm>
              <a:off x="3820310" y="1490708"/>
              <a:ext cx="3109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Times New Roman" panose="02020603050405020304" pitchFamily="18" charset="0"/>
                  <a:cs typeface="Times New Roman" panose="02020603050405020304" pitchFamily="18" charset="0"/>
                </a:rPr>
                <a:t>0</a:t>
              </a:r>
              <a:endParaRPr kumimoji="1" lang="en-US" altLang="zh-CN" sz="2000" b="1">
                <a:latin typeface="Times New Roman" panose="02020603050405020304" pitchFamily="18" charset="0"/>
                <a:cs typeface="Times New Roman" panose="02020603050405020304" pitchFamily="18" charset="0"/>
              </a:endParaRPr>
            </a:p>
          </p:txBody>
        </p:sp>
        <p:sp>
          <p:nvSpPr>
            <p:cNvPr id="19" name="Rectangle 20"/>
            <p:cNvSpPr>
              <a:spLocks noChangeArrowheads="1"/>
            </p:cNvSpPr>
            <p:nvPr/>
          </p:nvSpPr>
          <p:spPr bwMode="auto">
            <a:xfrm>
              <a:off x="4540390" y="1490708"/>
              <a:ext cx="3109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Times New Roman" panose="02020603050405020304" pitchFamily="18" charset="0"/>
                  <a:cs typeface="Times New Roman" panose="02020603050405020304" pitchFamily="18" charset="0"/>
                </a:rPr>
                <a:t>0</a:t>
              </a:r>
              <a:endParaRPr kumimoji="1" lang="en-US" altLang="zh-CN" sz="2000" b="1" dirty="0">
                <a:latin typeface="Times New Roman" panose="02020603050405020304" pitchFamily="18" charset="0"/>
                <a:cs typeface="Times New Roman" panose="02020603050405020304" pitchFamily="18" charset="0"/>
              </a:endParaRPr>
            </a:p>
          </p:txBody>
        </p:sp>
        <p:sp>
          <p:nvSpPr>
            <p:cNvPr id="20" name="Rectangle 21"/>
            <p:cNvSpPr>
              <a:spLocks noChangeArrowheads="1"/>
            </p:cNvSpPr>
            <p:nvPr/>
          </p:nvSpPr>
          <p:spPr bwMode="auto">
            <a:xfrm>
              <a:off x="6052558" y="1490708"/>
              <a:ext cx="3109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Times New Roman" panose="02020603050405020304" pitchFamily="18" charset="0"/>
                  <a:cs typeface="Times New Roman" panose="02020603050405020304" pitchFamily="18" charset="0"/>
                </a:rPr>
                <a:t>0</a:t>
              </a:r>
              <a:endParaRPr kumimoji="1" lang="en-US" altLang="zh-CN" sz="2000" b="1" dirty="0">
                <a:latin typeface="Times New Roman" panose="02020603050405020304" pitchFamily="18" charset="0"/>
                <a:cs typeface="Times New Roman" panose="02020603050405020304" pitchFamily="18" charset="0"/>
              </a:endParaRPr>
            </a:p>
          </p:txBody>
        </p:sp>
        <p:sp>
          <p:nvSpPr>
            <p:cNvPr id="21" name="Rectangle 22"/>
            <p:cNvSpPr>
              <a:spLocks noChangeArrowheads="1"/>
            </p:cNvSpPr>
            <p:nvPr/>
          </p:nvSpPr>
          <p:spPr bwMode="auto">
            <a:xfrm>
              <a:off x="6772638" y="1490708"/>
              <a:ext cx="3109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Times New Roman" panose="02020603050405020304" pitchFamily="18" charset="0"/>
                  <a:cs typeface="Times New Roman" panose="02020603050405020304" pitchFamily="18" charset="0"/>
                </a:rPr>
                <a:t>0</a:t>
              </a:r>
              <a:endParaRPr kumimoji="1" lang="en-US" altLang="zh-CN" sz="2000" b="1" dirty="0">
                <a:latin typeface="Times New Roman" panose="02020603050405020304" pitchFamily="18" charset="0"/>
                <a:cs typeface="Times New Roman" panose="02020603050405020304" pitchFamily="18" charset="0"/>
              </a:endParaRPr>
            </a:p>
          </p:txBody>
        </p:sp>
        <p:grpSp>
          <p:nvGrpSpPr>
            <p:cNvPr id="66" name="组合 65"/>
            <p:cNvGrpSpPr/>
            <p:nvPr/>
          </p:nvGrpSpPr>
          <p:grpSpPr>
            <a:xfrm>
              <a:off x="2060906" y="2145700"/>
              <a:ext cx="7475110" cy="704406"/>
              <a:chOff x="2060906" y="2145700"/>
              <a:chExt cx="7475110" cy="704406"/>
            </a:xfrm>
          </p:grpSpPr>
          <p:sp>
            <p:nvSpPr>
              <p:cNvPr id="23" name="Freeform 24"/>
              <p:cNvSpPr/>
              <p:nvPr/>
            </p:nvSpPr>
            <p:spPr bwMode="auto">
              <a:xfrm>
                <a:off x="2060906" y="2154468"/>
                <a:ext cx="7475110" cy="695638"/>
              </a:xfrm>
              <a:custGeom>
                <a:avLst/>
                <a:gdLst>
                  <a:gd name="T0" fmla="*/ 0 w 4728"/>
                  <a:gd name="T1" fmla="*/ 0 h 953"/>
                  <a:gd name="T2" fmla="*/ 486 w 4728"/>
                  <a:gd name="T3" fmla="*/ 0 h 953"/>
                  <a:gd name="T4" fmla="*/ 486 w 4728"/>
                  <a:gd name="T5" fmla="*/ 952 h 953"/>
                  <a:gd name="T6" fmla="*/ 1924 w 4728"/>
                  <a:gd name="T7" fmla="*/ 952 h 953"/>
                  <a:gd name="T8" fmla="*/ 1924 w 4728"/>
                  <a:gd name="T9" fmla="*/ 0 h 953"/>
                  <a:gd name="T10" fmla="*/ 2410 w 4728"/>
                  <a:gd name="T11" fmla="*/ 0 h 953"/>
                  <a:gd name="T12" fmla="*/ 2410 w 4728"/>
                  <a:gd name="T13" fmla="*/ 952 h 953"/>
                  <a:gd name="T14" fmla="*/ 3372 w 4728"/>
                  <a:gd name="T15" fmla="*/ 952 h 953"/>
                  <a:gd name="T16" fmla="*/ 3372 w 4728"/>
                  <a:gd name="T17" fmla="*/ 0 h 953"/>
                  <a:gd name="T18" fmla="*/ 4727 w 4728"/>
                  <a:gd name="T19" fmla="*/ 0 h 953"/>
                  <a:gd name="connsiteX0" fmla="*/ 0 w 10079"/>
                  <a:gd name="connsiteY0" fmla="*/ 0 h 9990"/>
                  <a:gd name="connsiteX1" fmla="*/ 1028 w 10079"/>
                  <a:gd name="connsiteY1" fmla="*/ 0 h 9990"/>
                  <a:gd name="connsiteX2" fmla="*/ 1028 w 10079"/>
                  <a:gd name="connsiteY2" fmla="*/ 9990 h 9990"/>
                  <a:gd name="connsiteX3" fmla="*/ 4069 w 10079"/>
                  <a:gd name="connsiteY3" fmla="*/ 9990 h 9990"/>
                  <a:gd name="connsiteX4" fmla="*/ 4069 w 10079"/>
                  <a:gd name="connsiteY4" fmla="*/ 0 h 9990"/>
                  <a:gd name="connsiteX5" fmla="*/ 5097 w 10079"/>
                  <a:gd name="connsiteY5" fmla="*/ 0 h 9990"/>
                  <a:gd name="connsiteX6" fmla="*/ 5097 w 10079"/>
                  <a:gd name="connsiteY6" fmla="*/ 9990 h 9990"/>
                  <a:gd name="connsiteX7" fmla="*/ 7132 w 10079"/>
                  <a:gd name="connsiteY7" fmla="*/ 9990 h 9990"/>
                  <a:gd name="connsiteX8" fmla="*/ 7132 w 10079"/>
                  <a:gd name="connsiteY8" fmla="*/ 0 h 9990"/>
                  <a:gd name="connsiteX9" fmla="*/ 10079 w 10079"/>
                  <a:gd name="connsiteY9" fmla="*/ 0 h 9990"/>
                  <a:gd name="connsiteX0-1" fmla="*/ 0 w 10020"/>
                  <a:gd name="connsiteY0-2" fmla="*/ 0 h 10000"/>
                  <a:gd name="connsiteX1-3" fmla="*/ 1020 w 10020"/>
                  <a:gd name="connsiteY1-4" fmla="*/ 0 h 10000"/>
                  <a:gd name="connsiteX2-5" fmla="*/ 1020 w 10020"/>
                  <a:gd name="connsiteY2-6" fmla="*/ 10000 h 10000"/>
                  <a:gd name="connsiteX3-7" fmla="*/ 4037 w 10020"/>
                  <a:gd name="connsiteY3-8" fmla="*/ 10000 h 10000"/>
                  <a:gd name="connsiteX4-9" fmla="*/ 4037 w 10020"/>
                  <a:gd name="connsiteY4-10" fmla="*/ 0 h 10000"/>
                  <a:gd name="connsiteX5-11" fmla="*/ 5057 w 10020"/>
                  <a:gd name="connsiteY5-12" fmla="*/ 0 h 10000"/>
                  <a:gd name="connsiteX6-13" fmla="*/ 5057 w 10020"/>
                  <a:gd name="connsiteY6-14" fmla="*/ 10000 h 10000"/>
                  <a:gd name="connsiteX7-15" fmla="*/ 7076 w 10020"/>
                  <a:gd name="connsiteY7-16" fmla="*/ 10000 h 10000"/>
                  <a:gd name="connsiteX8-17" fmla="*/ 7076 w 10020"/>
                  <a:gd name="connsiteY8-18" fmla="*/ 0 h 10000"/>
                  <a:gd name="connsiteX9-19" fmla="*/ 10020 w 10020"/>
                  <a:gd name="connsiteY9-2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20" h="10000">
                    <a:moveTo>
                      <a:pt x="0" y="0"/>
                    </a:moveTo>
                    <a:lnTo>
                      <a:pt x="1020" y="0"/>
                    </a:lnTo>
                    <a:lnTo>
                      <a:pt x="1020" y="10000"/>
                    </a:lnTo>
                    <a:lnTo>
                      <a:pt x="4037" y="10000"/>
                    </a:lnTo>
                    <a:lnTo>
                      <a:pt x="4037" y="0"/>
                    </a:lnTo>
                    <a:lnTo>
                      <a:pt x="5057" y="0"/>
                    </a:lnTo>
                    <a:lnTo>
                      <a:pt x="5057" y="10000"/>
                    </a:lnTo>
                    <a:lnTo>
                      <a:pt x="7076" y="10000"/>
                    </a:lnTo>
                    <a:lnTo>
                      <a:pt x="7076" y="0"/>
                    </a:lnTo>
                    <a:lnTo>
                      <a:pt x="10020"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24" name="Line 25"/>
              <p:cNvSpPr>
                <a:spLocks noChangeShapeType="1"/>
              </p:cNvSpPr>
              <p:nvPr/>
            </p:nvSpPr>
            <p:spPr bwMode="auto">
              <a:xfrm flipV="1">
                <a:off x="6583655" y="2778465"/>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25" name="Line 26"/>
              <p:cNvSpPr>
                <a:spLocks noChangeShapeType="1"/>
              </p:cNvSpPr>
              <p:nvPr/>
            </p:nvSpPr>
            <p:spPr bwMode="auto">
              <a:xfrm flipV="1">
                <a:off x="8078714" y="2145700"/>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26" name="Line 27"/>
              <p:cNvSpPr>
                <a:spLocks noChangeShapeType="1"/>
              </p:cNvSpPr>
              <p:nvPr/>
            </p:nvSpPr>
            <p:spPr bwMode="auto">
              <a:xfrm flipV="1">
                <a:off x="8828592" y="2155199"/>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27" name="Line 28"/>
              <p:cNvSpPr>
                <a:spLocks noChangeShapeType="1"/>
              </p:cNvSpPr>
              <p:nvPr/>
            </p:nvSpPr>
            <p:spPr bwMode="auto">
              <a:xfrm flipV="1">
                <a:off x="4330891" y="2777004"/>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28" name="Line 29"/>
              <p:cNvSpPr>
                <a:spLocks noChangeShapeType="1"/>
              </p:cNvSpPr>
              <p:nvPr/>
            </p:nvSpPr>
            <p:spPr bwMode="auto">
              <a:xfrm flipV="1">
                <a:off x="3570055" y="2777734"/>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grpSp>
        <p:sp>
          <p:nvSpPr>
            <p:cNvPr id="29" name="Freeform 30"/>
            <p:cNvSpPr/>
            <p:nvPr/>
          </p:nvSpPr>
          <p:spPr bwMode="auto">
            <a:xfrm>
              <a:off x="2062492" y="3988564"/>
              <a:ext cx="7473339"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122"/>
                <a:gd name="connsiteY0" fmla="*/ 0 h 10000"/>
                <a:gd name="connsiteX1" fmla="*/ 504 w 10122"/>
                <a:gd name="connsiteY1" fmla="*/ 0 h 10000"/>
                <a:gd name="connsiteX2" fmla="*/ 504 w 10122"/>
                <a:gd name="connsiteY2" fmla="*/ 10000 h 10000"/>
                <a:gd name="connsiteX3" fmla="*/ 1536 w 10122"/>
                <a:gd name="connsiteY3" fmla="*/ 10000 h 10000"/>
                <a:gd name="connsiteX4" fmla="*/ 1536 w 10122"/>
                <a:gd name="connsiteY4" fmla="*/ 0 h 10000"/>
                <a:gd name="connsiteX5" fmla="*/ 2040 w 10122"/>
                <a:gd name="connsiteY5" fmla="*/ 0 h 10000"/>
                <a:gd name="connsiteX6" fmla="*/ 2040 w 10122"/>
                <a:gd name="connsiteY6" fmla="*/ 10000 h 10000"/>
                <a:gd name="connsiteX7" fmla="*/ 2565 w 10122"/>
                <a:gd name="connsiteY7" fmla="*/ 10000 h 10000"/>
                <a:gd name="connsiteX8" fmla="*/ 2565 w 10122"/>
                <a:gd name="connsiteY8" fmla="*/ 0 h 10000"/>
                <a:gd name="connsiteX9" fmla="*/ 3070 w 10122"/>
                <a:gd name="connsiteY9" fmla="*/ 0 h 10000"/>
                <a:gd name="connsiteX10" fmla="*/ 3070 w 10122"/>
                <a:gd name="connsiteY10" fmla="*/ 10000 h 10000"/>
                <a:gd name="connsiteX11" fmla="*/ 3574 w 10122"/>
                <a:gd name="connsiteY11" fmla="*/ 10000 h 10000"/>
                <a:gd name="connsiteX12" fmla="*/ 3574 w 10122"/>
                <a:gd name="connsiteY12" fmla="*/ 0 h 10000"/>
                <a:gd name="connsiteX13" fmla="*/ 4606 w 10122"/>
                <a:gd name="connsiteY13" fmla="*/ 0 h 10000"/>
                <a:gd name="connsiteX14" fmla="*/ 4606 w 10122"/>
                <a:gd name="connsiteY14" fmla="*/ 10000 h 10000"/>
                <a:gd name="connsiteX15" fmla="*/ 5615 w 10122"/>
                <a:gd name="connsiteY15" fmla="*/ 10000 h 10000"/>
                <a:gd name="connsiteX16" fmla="*/ 5615 w 10122"/>
                <a:gd name="connsiteY16" fmla="*/ 122 h 10000"/>
                <a:gd name="connsiteX17" fmla="*/ 6119 w 10122"/>
                <a:gd name="connsiteY17" fmla="*/ 0 h 10000"/>
                <a:gd name="connsiteX18" fmla="*/ 6119 w 10122"/>
                <a:gd name="connsiteY18" fmla="*/ 10000 h 10000"/>
                <a:gd name="connsiteX19" fmla="*/ 6623 w 10122"/>
                <a:gd name="connsiteY19" fmla="*/ 10000 h 10000"/>
                <a:gd name="connsiteX20" fmla="*/ 6623 w 10122"/>
                <a:gd name="connsiteY20" fmla="*/ 0 h 10000"/>
                <a:gd name="connsiteX21" fmla="*/ 7653 w 10122"/>
                <a:gd name="connsiteY21" fmla="*/ 0 h 10000"/>
                <a:gd name="connsiteX22" fmla="*/ 7653 w 10122"/>
                <a:gd name="connsiteY22" fmla="*/ 10000 h 10000"/>
                <a:gd name="connsiteX23" fmla="*/ 8157 w 10122"/>
                <a:gd name="connsiteY23" fmla="*/ 10000 h 10000"/>
                <a:gd name="connsiteX24" fmla="*/ 8157 w 10122"/>
                <a:gd name="connsiteY24" fmla="*/ 0 h 10000"/>
                <a:gd name="connsiteX25" fmla="*/ 8662 w 10122"/>
                <a:gd name="connsiteY25" fmla="*/ 0 h 10000"/>
                <a:gd name="connsiteX26" fmla="*/ 8662 w 10122"/>
                <a:gd name="connsiteY26" fmla="*/ 10000 h 10000"/>
                <a:gd name="connsiteX27" fmla="*/ 9166 w 10122"/>
                <a:gd name="connsiteY27" fmla="*/ 10000 h 10000"/>
                <a:gd name="connsiteX28" fmla="*/ 9166 w 10122"/>
                <a:gd name="connsiteY28" fmla="*/ 0 h 10000"/>
                <a:gd name="connsiteX29" fmla="*/ 9671 w 10122"/>
                <a:gd name="connsiteY29" fmla="*/ 0 h 10000"/>
                <a:gd name="connsiteX30" fmla="*/ 9671 w 10122"/>
                <a:gd name="connsiteY30" fmla="*/ 10000 h 10000"/>
                <a:gd name="connsiteX31" fmla="*/ 10122 w 10122"/>
                <a:gd name="connsiteY3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22"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22"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30" name="Line 32"/>
            <p:cNvSpPr>
              <a:spLocks noChangeShapeType="1"/>
            </p:cNvSpPr>
            <p:nvPr/>
          </p:nvSpPr>
          <p:spPr bwMode="auto">
            <a:xfrm flipH="1" flipV="1">
              <a:off x="2067107" y="1399876"/>
              <a:ext cx="3175"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 name="Line 33"/>
            <p:cNvSpPr>
              <a:spLocks noChangeShapeType="1"/>
            </p:cNvSpPr>
            <p:nvPr/>
          </p:nvSpPr>
          <p:spPr bwMode="auto">
            <a:xfrm flipV="1">
              <a:off x="2817167" y="1380600"/>
              <a:ext cx="0" cy="412265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32" name="Line 34"/>
            <p:cNvSpPr>
              <a:spLocks noChangeShapeType="1"/>
            </p:cNvSpPr>
            <p:nvPr/>
          </p:nvSpPr>
          <p:spPr bwMode="auto">
            <a:xfrm flipV="1">
              <a:off x="3564285" y="1399876"/>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33" name="Line 35"/>
            <p:cNvSpPr>
              <a:spLocks noChangeShapeType="1"/>
            </p:cNvSpPr>
            <p:nvPr/>
          </p:nvSpPr>
          <p:spPr bwMode="auto">
            <a:xfrm flipH="1" flipV="1">
              <a:off x="4326393" y="1399876"/>
              <a:ext cx="0" cy="4117356"/>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34" name="Line 36"/>
            <p:cNvSpPr>
              <a:spLocks noChangeShapeType="1"/>
            </p:cNvSpPr>
            <p:nvPr/>
          </p:nvSpPr>
          <p:spPr bwMode="auto">
            <a:xfrm flipV="1">
              <a:off x="5075808" y="1399876"/>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35" name="Line 37"/>
            <p:cNvSpPr>
              <a:spLocks noChangeShapeType="1"/>
            </p:cNvSpPr>
            <p:nvPr/>
          </p:nvSpPr>
          <p:spPr bwMode="auto">
            <a:xfrm flipV="1">
              <a:off x="5838561" y="1399876"/>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36" name="Line 38"/>
            <p:cNvSpPr>
              <a:spLocks noChangeShapeType="1"/>
            </p:cNvSpPr>
            <p:nvPr/>
          </p:nvSpPr>
          <p:spPr bwMode="auto">
            <a:xfrm flipV="1">
              <a:off x="6591563" y="1399876"/>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37" name="Line 39"/>
            <p:cNvSpPr>
              <a:spLocks noChangeShapeType="1"/>
            </p:cNvSpPr>
            <p:nvPr/>
          </p:nvSpPr>
          <p:spPr bwMode="auto">
            <a:xfrm flipV="1">
              <a:off x="7332743" y="1399876"/>
              <a:ext cx="0"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38" name="Line 40"/>
            <p:cNvSpPr>
              <a:spLocks noChangeShapeType="1"/>
            </p:cNvSpPr>
            <p:nvPr/>
          </p:nvSpPr>
          <p:spPr bwMode="auto">
            <a:xfrm flipH="1" flipV="1">
              <a:off x="8084212" y="1399876"/>
              <a:ext cx="1587" cy="410338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39" name="Line 41"/>
            <p:cNvSpPr>
              <a:spLocks noChangeShapeType="1"/>
            </p:cNvSpPr>
            <p:nvPr/>
          </p:nvSpPr>
          <p:spPr bwMode="auto">
            <a:xfrm flipV="1">
              <a:off x="8811941" y="1402285"/>
              <a:ext cx="14287" cy="410097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sp>
          <p:nvSpPr>
            <p:cNvPr id="40" name="Rectangle 42"/>
            <p:cNvSpPr>
              <a:spLocks noChangeArrowheads="1"/>
            </p:cNvSpPr>
            <p:nvPr/>
          </p:nvSpPr>
          <p:spPr bwMode="auto">
            <a:xfrm>
              <a:off x="697274" y="1498645"/>
              <a:ext cx="133530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比特流</a:t>
              </a:r>
              <a:endPar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41" name="Group 66"/>
            <p:cNvGrpSpPr/>
            <p:nvPr/>
          </p:nvGrpSpPr>
          <p:grpSpPr bwMode="auto">
            <a:xfrm>
              <a:off x="2062493" y="3067440"/>
              <a:ext cx="7499019" cy="705100"/>
              <a:chOff x="1260" y="3138"/>
              <a:chExt cx="4470" cy="192"/>
            </a:xfrm>
          </p:grpSpPr>
          <p:sp>
            <p:nvSpPr>
              <p:cNvPr id="42" name="Freeform 46"/>
              <p:cNvSpPr/>
              <p:nvPr/>
            </p:nvSpPr>
            <p:spPr bwMode="auto">
              <a:xfrm>
                <a:off x="126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43" name="Freeform 47"/>
              <p:cNvSpPr/>
              <p:nvPr/>
            </p:nvSpPr>
            <p:spPr bwMode="auto">
              <a:xfrm>
                <a:off x="303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44" name="Freeform 48"/>
              <p:cNvSpPr/>
              <p:nvPr/>
            </p:nvSpPr>
            <p:spPr bwMode="auto">
              <a:xfrm>
                <a:off x="438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45" name="Freeform 49"/>
              <p:cNvSpPr/>
              <p:nvPr/>
            </p:nvSpPr>
            <p:spPr bwMode="auto">
              <a:xfrm>
                <a:off x="483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46" name="Freeform 50"/>
              <p:cNvSpPr/>
              <p:nvPr/>
            </p:nvSpPr>
            <p:spPr bwMode="auto">
              <a:xfrm>
                <a:off x="525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47" name="Freeform 51"/>
              <p:cNvSpPr/>
              <p:nvPr/>
            </p:nvSpPr>
            <p:spPr bwMode="auto">
              <a:xfrm flipV="1">
                <a:off x="16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48" name="Freeform 52"/>
              <p:cNvSpPr/>
              <p:nvPr/>
            </p:nvSpPr>
            <p:spPr bwMode="auto">
              <a:xfrm flipV="1">
                <a:off x="2130"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49" name="Freeform 53"/>
              <p:cNvSpPr/>
              <p:nvPr/>
            </p:nvSpPr>
            <p:spPr bwMode="auto">
              <a:xfrm flipV="1">
                <a:off x="25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50" name="Freeform 54"/>
              <p:cNvSpPr/>
              <p:nvPr/>
            </p:nvSpPr>
            <p:spPr bwMode="auto">
              <a:xfrm flipV="1">
                <a:off x="348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51" name="Freeform 55"/>
              <p:cNvSpPr/>
              <p:nvPr/>
            </p:nvSpPr>
            <p:spPr bwMode="auto">
              <a:xfrm flipV="1">
                <a:off x="393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grpSp>
        <p:grpSp>
          <p:nvGrpSpPr>
            <p:cNvPr id="52" name="Group 65"/>
            <p:cNvGrpSpPr/>
            <p:nvPr/>
          </p:nvGrpSpPr>
          <p:grpSpPr bwMode="auto">
            <a:xfrm>
              <a:off x="2072017" y="4810021"/>
              <a:ext cx="7483921" cy="690711"/>
              <a:chOff x="1264" y="2804"/>
              <a:chExt cx="4461" cy="258"/>
            </a:xfrm>
          </p:grpSpPr>
          <p:sp>
            <p:nvSpPr>
              <p:cNvPr id="53" name="Freeform 63"/>
              <p:cNvSpPr/>
              <p:nvPr/>
            </p:nvSpPr>
            <p:spPr bwMode="auto">
              <a:xfrm>
                <a:off x="1264"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sp>
            <p:nvSpPr>
              <p:cNvPr id="54" name="Freeform 64"/>
              <p:cNvSpPr/>
              <p:nvPr/>
            </p:nvSpPr>
            <p:spPr bwMode="auto">
              <a:xfrm>
                <a:off x="4173"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cs typeface="Times New Roman" panose="02020603050405020304" pitchFamily="18" charset="0"/>
                </a:endParaRPr>
              </a:p>
            </p:txBody>
          </p:sp>
        </p:grpSp>
        <p:sp>
          <p:nvSpPr>
            <p:cNvPr id="55" name="Rectangle 68"/>
            <p:cNvSpPr>
              <a:spLocks noChangeArrowheads="1"/>
            </p:cNvSpPr>
            <p:nvPr/>
          </p:nvSpPr>
          <p:spPr bwMode="auto">
            <a:xfrm>
              <a:off x="612316" y="4760808"/>
              <a:ext cx="1420262"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差分</a:t>
              </a:r>
              <a:endPar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r" defTabSz="762000" eaLnBrk="0" hangingPunct="0"/>
              <a:r>
                <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曼彻斯特</a:t>
              </a:r>
              <a:endPar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6" name="Rectangle 69"/>
            <p:cNvSpPr>
              <a:spLocks noChangeArrowheads="1"/>
            </p:cNvSpPr>
            <p:nvPr/>
          </p:nvSpPr>
          <p:spPr bwMode="auto">
            <a:xfrm>
              <a:off x="666816" y="3208850"/>
              <a:ext cx="13657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归零制</a:t>
              </a:r>
              <a:endPar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cxnSp>
          <p:nvCxnSpPr>
            <p:cNvPr id="60" name="直接连接符 59"/>
            <p:cNvCxnSpPr/>
            <p:nvPr/>
          </p:nvCxnSpPr>
          <p:spPr bwMode="auto">
            <a:xfrm>
              <a:off x="2060839" y="5167044"/>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2060839" y="4333919"/>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p:nvPr/>
          </p:nvCxnSpPr>
          <p:spPr bwMode="auto">
            <a:xfrm>
              <a:off x="2060839" y="3422871"/>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a:off x="2060839" y="2505690"/>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Line 41"/>
            <p:cNvSpPr>
              <a:spLocks noChangeShapeType="1"/>
            </p:cNvSpPr>
            <p:nvPr/>
          </p:nvSpPr>
          <p:spPr bwMode="auto">
            <a:xfrm flipV="1">
              <a:off x="9541651" y="1402285"/>
              <a:ext cx="14287" cy="410097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cs typeface="Times New Roman" panose="02020603050405020304" pitchFamily="18" charset="0"/>
              </a:endParaRPr>
            </a:p>
          </p:txBody>
        </p:sp>
      </p:grpSp>
      <p:sp>
        <p:nvSpPr>
          <p:cNvPr id="68" name="矩形 67"/>
          <p:cNvSpPr/>
          <p:nvPr/>
        </p:nvSpPr>
        <p:spPr>
          <a:xfrm>
            <a:off x="2997944" y="5775647"/>
            <a:ext cx="4979392" cy="461665"/>
          </a:xfrm>
          <a:prstGeom prst="rect">
            <a:avLst/>
          </a:prstGeom>
        </p:spPr>
        <p:txBody>
          <a:bodyPr wrap="squar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数字信号常用的编码方式</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14338B79-8FD5-46F1-8A19-651A319ADB19}"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常用编码方式</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idx="1"/>
          </p:nvPr>
        </p:nvSpPr>
        <p:spPr>
          <a:xfrm>
            <a:off x="1063978" y="1988840"/>
            <a:ext cx="8346723" cy="3332816"/>
          </a:xfrm>
        </p:spPr>
        <p:txBody>
          <a:bodyPr/>
          <a:lstStyle/>
          <a:p>
            <a:r>
              <a:rPr lang="zh-CN" altLang="zh-CN" dirty="0">
                <a:latin typeface="Times New Roman" panose="02020603050405020304" pitchFamily="18" charset="0"/>
                <a:cs typeface="Times New Roman" panose="02020603050405020304" pitchFamily="18" charset="0"/>
              </a:rPr>
              <a:t>从信号波形中可以看出，曼彻斯特</a:t>
            </a:r>
            <a:r>
              <a:rPr lang="en-US" altLang="zh-CN" dirty="0">
                <a:latin typeface="Times New Roman" panose="02020603050405020304" pitchFamily="18" charset="0"/>
                <a:cs typeface="Times New Roman" panose="02020603050405020304" pitchFamily="18" charset="0"/>
              </a:rPr>
              <a:t> (Manchester) </a:t>
            </a:r>
            <a:r>
              <a:rPr lang="zh-CN" altLang="zh-CN" dirty="0">
                <a:latin typeface="Times New Roman" panose="02020603050405020304" pitchFamily="18" charset="0"/>
                <a:cs typeface="Times New Roman" panose="02020603050405020304" pitchFamily="18" charset="0"/>
              </a:rPr>
              <a:t>编码</a:t>
            </a:r>
            <a:r>
              <a:rPr lang="zh-CN" altLang="en-US" dirty="0">
                <a:latin typeface="Times New Roman" panose="02020603050405020304" pitchFamily="18" charset="0"/>
                <a:cs typeface="Times New Roman" panose="02020603050405020304" pitchFamily="18" charset="0"/>
              </a:rPr>
              <a:t>和差分</a:t>
            </a:r>
            <a:r>
              <a:rPr lang="zh-CN" altLang="zh-CN" dirty="0">
                <a:latin typeface="Times New Roman" panose="02020603050405020304" pitchFamily="18" charset="0"/>
                <a:cs typeface="Times New Roman" panose="02020603050405020304" pitchFamily="18" charset="0"/>
              </a:rPr>
              <a:t>曼彻斯特</a:t>
            </a:r>
            <a:r>
              <a:rPr lang="zh-CN" altLang="en-US" dirty="0">
                <a:latin typeface="Times New Roman" panose="02020603050405020304" pitchFamily="18" charset="0"/>
                <a:cs typeface="Times New Roman" panose="02020603050405020304" pitchFamily="18" charset="0"/>
              </a:rPr>
              <a:t>编码</a:t>
            </a:r>
            <a:r>
              <a:rPr lang="zh-CN" altLang="zh-CN" dirty="0">
                <a:latin typeface="Times New Roman" panose="02020603050405020304" pitchFamily="18" charset="0"/>
                <a:cs typeface="Times New Roman" panose="02020603050405020304" pitchFamily="18" charset="0"/>
              </a:rPr>
              <a:t>产生的信号频率比不归零制高。</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从自同步能力来看，不归零制不能从信号波形本身中提取信号时钟频率（这叫</a:t>
            </a:r>
            <a:r>
              <a:rPr lang="zh-CN" altLang="en-US" dirty="0">
                <a:latin typeface="Times New Roman" panose="02020603050405020304" pitchFamily="18" charset="0"/>
                <a:cs typeface="Times New Roman" panose="02020603050405020304" pitchFamily="18" charset="0"/>
              </a:rPr>
              <a:t>作</a:t>
            </a:r>
            <a:r>
              <a:rPr lang="zh-CN" altLang="zh-CN" dirty="0">
                <a:latin typeface="Times New Roman" panose="02020603050405020304" pitchFamily="18" charset="0"/>
                <a:cs typeface="Times New Roman" panose="02020603050405020304" pitchFamily="18" charset="0"/>
              </a:rPr>
              <a:t>没有自同步能力），</a:t>
            </a:r>
            <a:r>
              <a:rPr lang="zh-CN" altLang="zh-CN" dirty="0">
                <a:solidFill>
                  <a:srgbClr val="0000FF"/>
                </a:solidFill>
                <a:latin typeface="Times New Roman" panose="02020603050405020304" pitchFamily="18" charset="0"/>
                <a:cs typeface="Times New Roman" panose="02020603050405020304" pitchFamily="18" charset="0"/>
              </a:rPr>
              <a:t>而曼彻斯特编码</a:t>
            </a:r>
            <a:r>
              <a:rPr lang="zh-CN" altLang="en-US" dirty="0">
                <a:solidFill>
                  <a:srgbClr val="0000FF"/>
                </a:solidFill>
                <a:latin typeface="Times New Roman" panose="02020603050405020304" pitchFamily="18" charset="0"/>
                <a:cs typeface="Times New Roman" panose="02020603050405020304" pitchFamily="18" charset="0"/>
              </a:rPr>
              <a:t>和差分</a:t>
            </a:r>
            <a:r>
              <a:rPr lang="zh-CN" altLang="zh-CN" dirty="0">
                <a:solidFill>
                  <a:srgbClr val="0000FF"/>
                </a:solidFill>
                <a:latin typeface="Times New Roman" panose="02020603050405020304" pitchFamily="18" charset="0"/>
                <a:cs typeface="Times New Roman" panose="02020603050405020304" pitchFamily="18" charset="0"/>
              </a:rPr>
              <a:t>曼彻斯特</a:t>
            </a:r>
            <a:r>
              <a:rPr lang="zh-CN" altLang="en-US" dirty="0">
                <a:solidFill>
                  <a:srgbClr val="0000FF"/>
                </a:solidFill>
                <a:latin typeface="Times New Roman" panose="02020603050405020304" pitchFamily="18" charset="0"/>
                <a:cs typeface="Times New Roman" panose="02020603050405020304" pitchFamily="18" charset="0"/>
              </a:rPr>
              <a:t>编码</a:t>
            </a:r>
            <a:r>
              <a:rPr lang="zh-CN" altLang="zh-CN" dirty="0">
                <a:solidFill>
                  <a:srgbClr val="0000FF"/>
                </a:solidFill>
                <a:latin typeface="Times New Roman" panose="02020603050405020304" pitchFamily="18" charset="0"/>
                <a:cs typeface="Times New Roman" panose="02020603050405020304" pitchFamily="18" charset="0"/>
              </a:rPr>
              <a:t>具有</a:t>
            </a:r>
            <a:r>
              <a:rPr lang="zh-CN" altLang="zh-CN" dirty="0">
                <a:solidFill>
                  <a:srgbClr val="FF0000"/>
                </a:solidFill>
                <a:latin typeface="Times New Roman" panose="02020603050405020304" pitchFamily="18" charset="0"/>
                <a:cs typeface="Times New Roman" panose="02020603050405020304" pitchFamily="18" charset="0"/>
              </a:rPr>
              <a:t>自同步能力。</a:t>
            </a:r>
            <a:endParaRPr lang="zh-CN" altLang="zh-CN" dirty="0">
              <a:solidFill>
                <a:srgbClr val="FF0000"/>
              </a:solidFill>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algn="ct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基本的带通调制方法</a:t>
            </a:r>
            <a:endParaRPr lang="zh-CN" altLang="en-US" dirty="0">
              <a:latin typeface="Times New Roman" panose="02020603050405020304" pitchFamily="18" charset="0"/>
              <a:cs typeface="Times New Roman" panose="02020603050405020304" pitchFamily="18" charset="0"/>
            </a:endParaRPr>
          </a:p>
        </p:txBody>
      </p:sp>
      <p:sp>
        <p:nvSpPr>
          <p:cNvPr id="246787" name="Rectangle 3"/>
          <p:cNvSpPr>
            <a:spLocks noGrp="1" noChangeArrowheads="1"/>
          </p:cNvSpPr>
          <p:nvPr>
            <p:ph idx="1"/>
          </p:nvPr>
        </p:nvSpPr>
        <p:spPr>
          <a:xfrm>
            <a:off x="1063978" y="1700808"/>
            <a:ext cx="8346723" cy="3332816"/>
          </a:xfrm>
        </p:spPr>
        <p:txBody>
          <a:bodyPr/>
          <a:lstStyle/>
          <a:p>
            <a:r>
              <a:rPr lang="zh-CN" altLang="en-US" dirty="0">
                <a:latin typeface="Times New Roman" panose="02020603050405020304" pitchFamily="18" charset="0"/>
                <a:cs typeface="Times New Roman" panose="02020603050405020304" pitchFamily="18" charset="0"/>
              </a:rPr>
              <a:t>基带信号往往包含有较多的低频成分，甚至有直流成分，而许多信道并不能传输这种低频分量或直流分量。为了解决这一问题，就必须对基带信号进行</a:t>
            </a:r>
            <a:r>
              <a:rPr lang="zh-CN" altLang="en-US" dirty="0">
                <a:solidFill>
                  <a:srgbClr val="FF0000"/>
                </a:solidFill>
                <a:latin typeface="Times New Roman" panose="02020603050405020304" pitchFamily="18" charset="0"/>
                <a:cs typeface="Times New Roman" panose="02020603050405020304" pitchFamily="18" charset="0"/>
              </a:rPr>
              <a:t>调制 </a:t>
            </a:r>
            <a:r>
              <a:rPr lang="en-US" altLang="zh-CN" dirty="0">
                <a:latin typeface="Times New Roman" panose="02020603050405020304" pitchFamily="18" charset="0"/>
                <a:cs typeface="Times New Roman" panose="02020603050405020304" pitchFamily="18" charset="0"/>
              </a:rPr>
              <a:t>(modulation)</a:t>
            </a:r>
            <a:r>
              <a:rPr lang="zh-CN" altLang="en-US"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最基本的二元制调制方法有以下几种：</a:t>
            </a:r>
            <a:endParaRPr lang="zh-CN" altLang="en-US" dirty="0">
              <a:latin typeface="Times New Roman" panose="02020603050405020304" pitchFamily="18" charset="0"/>
              <a:cs typeface="Times New Roman" panose="02020603050405020304" pitchFamily="18" charset="0"/>
            </a:endParaRPr>
          </a:p>
          <a:p>
            <a:pPr lvl="1"/>
            <a:r>
              <a:rPr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调幅</a:t>
            </a:r>
            <a:r>
              <a:rPr lang="en-US" altLang="zh-CN"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(AM)</a:t>
            </a:r>
            <a:r>
              <a:rPr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dirty="0">
                <a:latin typeface="Times New Roman" panose="02020603050405020304" pitchFamily="18" charset="0"/>
                <a:ea typeface="黑体" panose="02010609060101010101" pitchFamily="2" charset="-122"/>
                <a:cs typeface="Times New Roman" panose="02020603050405020304" pitchFamily="18" charset="0"/>
              </a:rPr>
              <a:t>载波的振幅随基带数字信号而变化。 </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lvl="1"/>
            <a:r>
              <a:rPr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调频(FM)：</a:t>
            </a:r>
            <a:r>
              <a:rPr lang="zh-CN" altLang="en-US" dirty="0">
                <a:latin typeface="Times New Roman" panose="02020603050405020304" pitchFamily="18" charset="0"/>
                <a:ea typeface="黑体" panose="02010609060101010101" pitchFamily="2" charset="-122"/>
                <a:cs typeface="Times New Roman" panose="02020603050405020304" pitchFamily="18" charset="0"/>
              </a:rPr>
              <a:t>载波的频率随基带数字信号而变化。</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lvl="1"/>
            <a:r>
              <a:rPr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调相(PM)：</a:t>
            </a:r>
            <a:r>
              <a:rPr lang="zh-CN" altLang="en-US" dirty="0">
                <a:latin typeface="Times New Roman" panose="02020603050405020304" pitchFamily="18" charset="0"/>
                <a:ea typeface="黑体" panose="02010609060101010101" pitchFamily="2" charset="-122"/>
                <a:cs typeface="Times New Roman" panose="02020603050405020304" pitchFamily="18" charset="0"/>
              </a:rPr>
              <a:t>载波的初始相位随基带数字信号而变化。</a:t>
            </a:r>
            <a:r>
              <a:rPr lang="zh-CN" altLang="en-US"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7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678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678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6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303584" y="-315416"/>
            <a:ext cx="8346148" cy="1981200"/>
          </a:xfrm>
        </p:spPr>
        <p:txBody>
          <a:bodyPr/>
          <a:lstStyle/>
          <a:p>
            <a:pPr algn="ct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基本的带通调制方法</a:t>
            </a:r>
            <a:endParaRPr lang="zh-CN" altLang="en-US"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44488" y="1340768"/>
            <a:ext cx="9217024" cy="4048125"/>
            <a:chOff x="200472" y="1412776"/>
            <a:chExt cx="9217024" cy="4048125"/>
          </a:xfrm>
        </p:grpSpPr>
        <p:sp>
          <p:nvSpPr>
            <p:cNvPr id="248835" name="Rectangle 3"/>
            <p:cNvSpPr>
              <a:spLocks noChangeArrowheads="1"/>
            </p:cNvSpPr>
            <p:nvPr/>
          </p:nvSpPr>
          <p:spPr bwMode="auto">
            <a:xfrm>
              <a:off x="2053794" y="1520727"/>
              <a:ext cx="33663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0</a:t>
              </a:r>
              <a:endPar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36" name="Rectangle 4"/>
            <p:cNvSpPr>
              <a:spLocks noChangeArrowheads="1"/>
            </p:cNvSpPr>
            <p:nvPr/>
          </p:nvSpPr>
          <p:spPr bwMode="auto">
            <a:xfrm>
              <a:off x="2942551" y="1520727"/>
              <a:ext cx="33663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a:t>
              </a:r>
              <a:endPar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37" name="Rectangle 5"/>
            <p:cNvSpPr>
              <a:spLocks noChangeArrowheads="1"/>
            </p:cNvSpPr>
            <p:nvPr/>
          </p:nvSpPr>
          <p:spPr bwMode="auto">
            <a:xfrm>
              <a:off x="3734639" y="1520727"/>
              <a:ext cx="33663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0</a:t>
              </a:r>
              <a:endPar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38" name="Rectangle 6"/>
            <p:cNvSpPr>
              <a:spLocks noChangeArrowheads="1"/>
            </p:cNvSpPr>
            <p:nvPr/>
          </p:nvSpPr>
          <p:spPr bwMode="auto">
            <a:xfrm>
              <a:off x="4535454" y="1520727"/>
              <a:ext cx="33663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0</a:t>
              </a:r>
              <a:endParaRPr kumimoji="1" lang="en-US" altLang="zh-CN"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39" name="Rectangle 7"/>
            <p:cNvSpPr>
              <a:spLocks noChangeArrowheads="1"/>
            </p:cNvSpPr>
            <p:nvPr/>
          </p:nvSpPr>
          <p:spPr bwMode="auto">
            <a:xfrm>
              <a:off x="5462831" y="1520727"/>
              <a:ext cx="33663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a:t>
              </a:r>
              <a:endPar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40" name="Rectangle 8"/>
            <p:cNvSpPr>
              <a:spLocks noChangeArrowheads="1"/>
            </p:cNvSpPr>
            <p:nvPr/>
          </p:nvSpPr>
          <p:spPr bwMode="auto">
            <a:xfrm>
              <a:off x="6254919" y="1520727"/>
              <a:ext cx="33663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a:t>
              </a:r>
              <a:endPar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41" name="Rectangle 9"/>
            <p:cNvSpPr>
              <a:spLocks noChangeArrowheads="1"/>
            </p:cNvSpPr>
            <p:nvPr/>
          </p:nvSpPr>
          <p:spPr bwMode="auto">
            <a:xfrm>
              <a:off x="6965519" y="1520727"/>
              <a:ext cx="33663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a:t>
              </a:r>
              <a:endParaRPr kumimoji="1" lang="en-US" altLang="zh-CN"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42" name="Rectangle 10"/>
            <p:cNvSpPr>
              <a:spLocks noChangeArrowheads="1"/>
            </p:cNvSpPr>
            <p:nvPr/>
          </p:nvSpPr>
          <p:spPr bwMode="auto">
            <a:xfrm>
              <a:off x="7827136" y="1520727"/>
              <a:ext cx="33663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0</a:t>
              </a:r>
              <a:endParaRPr kumimoji="1"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43" name="Rectangle 11"/>
            <p:cNvSpPr>
              <a:spLocks noChangeArrowheads="1"/>
            </p:cNvSpPr>
            <p:nvPr/>
          </p:nvSpPr>
          <p:spPr bwMode="auto">
            <a:xfrm>
              <a:off x="8662954" y="1520727"/>
              <a:ext cx="33663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0</a:t>
              </a:r>
              <a:endParaRPr kumimoji="1" lang="en-US" altLang="zh-CN"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44" name="Freeform 12"/>
            <p:cNvSpPr/>
            <p:nvPr/>
          </p:nvSpPr>
          <p:spPr bwMode="auto">
            <a:xfrm>
              <a:off x="1842261" y="1412776"/>
              <a:ext cx="7431219" cy="577850"/>
            </a:xfrm>
            <a:custGeom>
              <a:avLst/>
              <a:gdLst>
                <a:gd name="T0" fmla="*/ 0 w 4321"/>
                <a:gd name="T1" fmla="*/ 486 h 487"/>
                <a:gd name="T2" fmla="*/ 477 w 4321"/>
                <a:gd name="T3" fmla="*/ 486 h 487"/>
                <a:gd name="T4" fmla="*/ 477 w 4321"/>
                <a:gd name="T5" fmla="*/ 0 h 487"/>
                <a:gd name="T6" fmla="*/ 963 w 4321"/>
                <a:gd name="T7" fmla="*/ 0 h 487"/>
                <a:gd name="T8" fmla="*/ 963 w 4321"/>
                <a:gd name="T9" fmla="*/ 486 h 487"/>
                <a:gd name="T10" fmla="*/ 1926 w 4321"/>
                <a:gd name="T11" fmla="*/ 486 h 487"/>
                <a:gd name="T12" fmla="*/ 1926 w 4321"/>
                <a:gd name="T13" fmla="*/ 0 h 487"/>
                <a:gd name="T14" fmla="*/ 3357 w 4321"/>
                <a:gd name="T15" fmla="*/ 0 h 487"/>
                <a:gd name="T16" fmla="*/ 3357 w 4321"/>
                <a:gd name="T17" fmla="*/ 486 h 487"/>
                <a:gd name="T18" fmla="*/ 4320 w 4321"/>
                <a:gd name="T19" fmla="*/ 486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45" name="Freeform 13"/>
            <p:cNvSpPr/>
            <p:nvPr/>
          </p:nvSpPr>
          <p:spPr bwMode="auto">
            <a:xfrm>
              <a:off x="9271761" y="1989038"/>
              <a:ext cx="1719"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 name="组合 1"/>
            <p:cNvGrpSpPr/>
            <p:nvPr/>
          </p:nvGrpSpPr>
          <p:grpSpPr>
            <a:xfrm>
              <a:off x="1845699" y="3427314"/>
              <a:ext cx="7407143" cy="865187"/>
              <a:chOff x="1845699" y="3427314"/>
              <a:chExt cx="7407143" cy="865187"/>
            </a:xfrm>
          </p:grpSpPr>
          <p:sp>
            <p:nvSpPr>
              <p:cNvPr id="248878" name="Freeform 46"/>
              <p:cNvSpPr/>
              <p:nvPr/>
            </p:nvSpPr>
            <p:spPr bwMode="auto">
              <a:xfrm>
                <a:off x="2662601" y="3433664"/>
                <a:ext cx="65352" cy="460375"/>
              </a:xfrm>
              <a:custGeom>
                <a:avLst/>
                <a:gdLst>
                  <a:gd name="T0" fmla="*/ 0 w 38"/>
                  <a:gd name="T1" fmla="*/ 290 h 290"/>
                  <a:gd name="T2" fmla="*/ 26 w 38"/>
                  <a:gd name="T3" fmla="*/ 40 h 290"/>
                  <a:gd name="T4" fmla="*/ 27 w 38"/>
                  <a:gd name="T5" fmla="*/ 28 h 290"/>
                  <a:gd name="T6" fmla="*/ 28 w 38"/>
                  <a:gd name="T7" fmla="*/ 19 h 290"/>
                  <a:gd name="T8" fmla="*/ 30 w 38"/>
                  <a:gd name="T9" fmla="*/ 11 h 290"/>
                  <a:gd name="T10" fmla="*/ 33 w 38"/>
                  <a:gd name="T11" fmla="*/ 4 h 290"/>
                  <a:gd name="T12" fmla="*/ 38 w 38"/>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38" h="290">
                    <a:moveTo>
                      <a:pt x="0" y="290"/>
                    </a:moveTo>
                    <a:lnTo>
                      <a:pt x="26" y="40"/>
                    </a:lnTo>
                    <a:lnTo>
                      <a:pt x="27" y="28"/>
                    </a:lnTo>
                    <a:lnTo>
                      <a:pt x="28" y="19"/>
                    </a:lnTo>
                    <a:lnTo>
                      <a:pt x="30" y="11"/>
                    </a:lnTo>
                    <a:lnTo>
                      <a:pt x="33" y="4"/>
                    </a:lnTo>
                    <a:lnTo>
                      <a:pt x="38"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79" name="Freeform 47"/>
              <p:cNvSpPr/>
              <p:nvPr/>
            </p:nvSpPr>
            <p:spPr bwMode="auto">
              <a:xfrm>
                <a:off x="2729673" y="3438426"/>
                <a:ext cx="149621" cy="842962"/>
              </a:xfrm>
              <a:custGeom>
                <a:avLst/>
                <a:gdLst>
                  <a:gd name="T0" fmla="*/ 0 w 87"/>
                  <a:gd name="T1" fmla="*/ 0 h 709"/>
                  <a:gd name="T2" fmla="*/ 7 w 87"/>
                  <a:gd name="T3" fmla="*/ 4 h 709"/>
                  <a:gd name="T4" fmla="*/ 12 w 87"/>
                  <a:gd name="T5" fmla="*/ 16 h 709"/>
                  <a:gd name="T6" fmla="*/ 14 w 87"/>
                  <a:gd name="T7" fmla="*/ 33 h 709"/>
                  <a:gd name="T8" fmla="*/ 16 w 87"/>
                  <a:gd name="T9" fmla="*/ 59 h 709"/>
                  <a:gd name="T10" fmla="*/ 43 w 87"/>
                  <a:gd name="T11" fmla="*/ 651 h 709"/>
                  <a:gd name="T12" fmla="*/ 46 w 87"/>
                  <a:gd name="T13" fmla="*/ 684 h 709"/>
                  <a:gd name="T14" fmla="*/ 48 w 87"/>
                  <a:gd name="T15" fmla="*/ 694 h 709"/>
                  <a:gd name="T16" fmla="*/ 53 w 87"/>
                  <a:gd name="T17" fmla="*/ 704 h 709"/>
                  <a:gd name="T18" fmla="*/ 58 w 87"/>
                  <a:gd name="T19" fmla="*/ 708 h 709"/>
                  <a:gd name="T20" fmla="*/ 64 w 87"/>
                  <a:gd name="T21" fmla="*/ 700 h 709"/>
                  <a:gd name="T22" fmla="*/ 68 w 87"/>
                  <a:gd name="T23" fmla="*/ 684 h 709"/>
                  <a:gd name="T24" fmla="*/ 86 w 87"/>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880" name="Group 48"/>
              <p:cNvGrpSpPr/>
              <p:nvPr/>
            </p:nvGrpSpPr>
            <p:grpSpPr bwMode="auto">
              <a:xfrm>
                <a:off x="2879294" y="3433664"/>
                <a:ext cx="204656" cy="847725"/>
                <a:chOff x="1557" y="2272"/>
                <a:chExt cx="119" cy="713"/>
              </a:xfrm>
            </p:grpSpPr>
            <p:sp>
              <p:nvSpPr>
                <p:cNvPr id="248881" name="Freeform 49"/>
                <p:cNvSpPr/>
                <p:nvPr/>
              </p:nvSpPr>
              <p:spPr bwMode="auto">
                <a:xfrm>
                  <a:off x="1557" y="2272"/>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82" name="Freeform 50"/>
                <p:cNvSpPr/>
                <p:nvPr/>
              </p:nvSpPr>
              <p:spPr bwMode="auto">
                <a:xfrm>
                  <a:off x="1590" y="2276"/>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48883" name="Freeform 51"/>
              <p:cNvSpPr/>
              <p:nvPr/>
            </p:nvSpPr>
            <p:spPr bwMode="auto">
              <a:xfrm>
                <a:off x="3080510" y="3427314"/>
                <a:ext cx="60192" cy="466725"/>
              </a:xfrm>
              <a:custGeom>
                <a:avLst/>
                <a:gdLst>
                  <a:gd name="T0" fmla="*/ 0 w 35"/>
                  <a:gd name="T1" fmla="*/ 294 h 294"/>
                  <a:gd name="T2" fmla="*/ 22 w 35"/>
                  <a:gd name="T3" fmla="*/ 40 h 294"/>
                  <a:gd name="T4" fmla="*/ 24 w 35"/>
                  <a:gd name="T5" fmla="*/ 28 h 294"/>
                  <a:gd name="T6" fmla="*/ 25 w 35"/>
                  <a:gd name="T7" fmla="*/ 19 h 294"/>
                  <a:gd name="T8" fmla="*/ 26 w 35"/>
                  <a:gd name="T9" fmla="*/ 11 h 294"/>
                  <a:gd name="T10" fmla="*/ 30 w 35"/>
                  <a:gd name="T11" fmla="*/ 4 h 294"/>
                  <a:gd name="T12" fmla="*/ 35 w 35"/>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35" h="294">
                    <a:moveTo>
                      <a:pt x="0" y="294"/>
                    </a:moveTo>
                    <a:lnTo>
                      <a:pt x="22" y="40"/>
                    </a:lnTo>
                    <a:lnTo>
                      <a:pt x="24" y="28"/>
                    </a:lnTo>
                    <a:lnTo>
                      <a:pt x="25" y="19"/>
                    </a:lnTo>
                    <a:lnTo>
                      <a:pt x="26" y="11"/>
                    </a:lnTo>
                    <a:lnTo>
                      <a:pt x="30" y="4"/>
                    </a:lnTo>
                    <a:lnTo>
                      <a:pt x="35"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84" name="Freeform 52"/>
              <p:cNvSpPr/>
              <p:nvPr/>
            </p:nvSpPr>
            <p:spPr bwMode="auto">
              <a:xfrm>
                <a:off x="3142423" y="3432076"/>
                <a:ext cx="146182" cy="842962"/>
              </a:xfrm>
              <a:custGeom>
                <a:avLst/>
                <a:gdLst>
                  <a:gd name="T0" fmla="*/ 0 w 85"/>
                  <a:gd name="T1" fmla="*/ 0 h 709"/>
                  <a:gd name="T2" fmla="*/ 7 w 85"/>
                  <a:gd name="T3" fmla="*/ 4 h 709"/>
                  <a:gd name="T4" fmla="*/ 12 w 85"/>
                  <a:gd name="T5" fmla="*/ 16 h 709"/>
                  <a:gd name="T6" fmla="*/ 14 w 85"/>
                  <a:gd name="T7" fmla="*/ 33 h 709"/>
                  <a:gd name="T8" fmla="*/ 15 w 85"/>
                  <a:gd name="T9" fmla="*/ 59 h 709"/>
                  <a:gd name="T10" fmla="*/ 42 w 85"/>
                  <a:gd name="T11" fmla="*/ 651 h 709"/>
                  <a:gd name="T12" fmla="*/ 45 w 85"/>
                  <a:gd name="T13" fmla="*/ 684 h 709"/>
                  <a:gd name="T14" fmla="*/ 47 w 85"/>
                  <a:gd name="T15" fmla="*/ 694 h 709"/>
                  <a:gd name="T16" fmla="*/ 52 w 85"/>
                  <a:gd name="T17" fmla="*/ 704 h 709"/>
                  <a:gd name="T18" fmla="*/ 57 w 85"/>
                  <a:gd name="T19" fmla="*/ 708 h 709"/>
                  <a:gd name="T20" fmla="*/ 62 w 85"/>
                  <a:gd name="T21" fmla="*/ 700 h 709"/>
                  <a:gd name="T22" fmla="*/ 66 w 85"/>
                  <a:gd name="T23" fmla="*/ 684 h 709"/>
                  <a:gd name="T24" fmla="*/ 84 w 85"/>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85" name="Freeform 53"/>
              <p:cNvSpPr/>
              <p:nvPr/>
            </p:nvSpPr>
            <p:spPr bwMode="auto">
              <a:xfrm>
                <a:off x="3286885" y="3427314"/>
                <a:ext cx="60192" cy="442913"/>
              </a:xfrm>
              <a:custGeom>
                <a:avLst/>
                <a:gdLst>
                  <a:gd name="T0" fmla="*/ 0 w 35"/>
                  <a:gd name="T1" fmla="*/ 279 h 279"/>
                  <a:gd name="T2" fmla="*/ 22 w 35"/>
                  <a:gd name="T3" fmla="*/ 40 h 279"/>
                  <a:gd name="T4" fmla="*/ 23 w 35"/>
                  <a:gd name="T5" fmla="*/ 28 h 279"/>
                  <a:gd name="T6" fmla="*/ 24 w 35"/>
                  <a:gd name="T7" fmla="*/ 19 h 279"/>
                  <a:gd name="T8" fmla="*/ 26 w 35"/>
                  <a:gd name="T9" fmla="*/ 11 h 279"/>
                  <a:gd name="T10" fmla="*/ 30 w 35"/>
                  <a:gd name="T11" fmla="*/ 4 h 279"/>
                  <a:gd name="T12" fmla="*/ 35 w 3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35" h="279">
                    <a:moveTo>
                      <a:pt x="0" y="279"/>
                    </a:moveTo>
                    <a:lnTo>
                      <a:pt x="22" y="40"/>
                    </a:lnTo>
                    <a:lnTo>
                      <a:pt x="23" y="28"/>
                    </a:lnTo>
                    <a:lnTo>
                      <a:pt x="24" y="19"/>
                    </a:lnTo>
                    <a:lnTo>
                      <a:pt x="26" y="11"/>
                    </a:lnTo>
                    <a:lnTo>
                      <a:pt x="30" y="4"/>
                    </a:lnTo>
                    <a:lnTo>
                      <a:pt x="35"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86" name="Freeform 54"/>
              <p:cNvSpPr/>
              <p:nvPr/>
            </p:nvSpPr>
            <p:spPr bwMode="auto">
              <a:xfrm>
                <a:off x="3348797" y="3432077"/>
                <a:ext cx="165100" cy="841375"/>
              </a:xfrm>
              <a:custGeom>
                <a:avLst/>
                <a:gdLst>
                  <a:gd name="T0" fmla="*/ 0 w 96"/>
                  <a:gd name="T1" fmla="*/ 0 h 530"/>
                  <a:gd name="T2" fmla="*/ 7 w 96"/>
                  <a:gd name="T3" fmla="*/ 3 h 530"/>
                  <a:gd name="T4" fmla="*/ 12 w 96"/>
                  <a:gd name="T5" fmla="*/ 12 h 530"/>
                  <a:gd name="T6" fmla="*/ 14 w 96"/>
                  <a:gd name="T7" fmla="*/ 25 h 530"/>
                  <a:gd name="T8" fmla="*/ 15 w 96"/>
                  <a:gd name="T9" fmla="*/ 44 h 530"/>
                  <a:gd name="T10" fmla="*/ 42 w 96"/>
                  <a:gd name="T11" fmla="*/ 488 h 530"/>
                  <a:gd name="T12" fmla="*/ 45 w 96"/>
                  <a:gd name="T13" fmla="*/ 512 h 530"/>
                  <a:gd name="T14" fmla="*/ 47 w 96"/>
                  <a:gd name="T15" fmla="*/ 520 h 530"/>
                  <a:gd name="T16" fmla="*/ 52 w 96"/>
                  <a:gd name="T17" fmla="*/ 527 h 530"/>
                  <a:gd name="T18" fmla="*/ 57 w 96"/>
                  <a:gd name="T19" fmla="*/ 530 h 530"/>
                  <a:gd name="T20" fmla="*/ 62 w 96"/>
                  <a:gd name="T21" fmla="*/ 524 h 530"/>
                  <a:gd name="T22" fmla="*/ 66 w 96"/>
                  <a:gd name="T23" fmla="*/ 512 h 530"/>
                  <a:gd name="T24" fmla="*/ 96 w 96"/>
                  <a:gd name="T25" fmla="*/ 28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87" name="Freeform 55"/>
              <p:cNvSpPr/>
              <p:nvPr/>
            </p:nvSpPr>
            <p:spPr bwMode="auto">
              <a:xfrm>
                <a:off x="6798700" y="3436838"/>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88" name="Freeform 56"/>
              <p:cNvSpPr/>
              <p:nvPr/>
            </p:nvSpPr>
            <p:spPr bwMode="auto">
              <a:xfrm>
                <a:off x="6855452" y="3441602"/>
                <a:ext cx="146183"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3 w 85"/>
                  <a:gd name="T11" fmla="*/ 488 h 530"/>
                  <a:gd name="T12" fmla="*/ 45 w 85"/>
                  <a:gd name="T13" fmla="*/ 512 h 530"/>
                  <a:gd name="T14" fmla="*/ 47 w 85"/>
                  <a:gd name="T15" fmla="*/ 520 h 530"/>
                  <a:gd name="T16" fmla="*/ 53 w 85"/>
                  <a:gd name="T17" fmla="*/ 527 h 530"/>
                  <a:gd name="T18" fmla="*/ 57 w 85"/>
                  <a:gd name="T19" fmla="*/ 530 h 530"/>
                  <a:gd name="T20" fmla="*/ 63 w 85"/>
                  <a:gd name="T21" fmla="*/ 524 h 530"/>
                  <a:gd name="T22" fmla="*/ 67 w 85"/>
                  <a:gd name="T23" fmla="*/ 512 h 530"/>
                  <a:gd name="T24" fmla="*/ 85 w 85"/>
                  <a:gd name="T25" fmla="*/ 27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89" name="Freeform 57"/>
              <p:cNvSpPr/>
              <p:nvPr/>
            </p:nvSpPr>
            <p:spPr bwMode="auto">
              <a:xfrm>
                <a:off x="7003354"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90" name="Freeform 58"/>
              <p:cNvSpPr/>
              <p:nvPr/>
            </p:nvSpPr>
            <p:spPr bwMode="auto">
              <a:xfrm>
                <a:off x="7058388" y="3441602"/>
                <a:ext cx="14962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2 w 87"/>
                  <a:gd name="T11" fmla="*/ 488 h 530"/>
                  <a:gd name="T12" fmla="*/ 45 w 87"/>
                  <a:gd name="T13" fmla="*/ 512 h 530"/>
                  <a:gd name="T14" fmla="*/ 47 w 87"/>
                  <a:gd name="T15" fmla="*/ 520 h 530"/>
                  <a:gd name="T16" fmla="*/ 52 w 87"/>
                  <a:gd name="T17" fmla="*/ 527 h 530"/>
                  <a:gd name="T18" fmla="*/ 57 w 87"/>
                  <a:gd name="T19" fmla="*/ 530 h 530"/>
                  <a:gd name="T20" fmla="*/ 62 w 87"/>
                  <a:gd name="T21" fmla="*/ 524 h 530"/>
                  <a:gd name="T22" fmla="*/ 66 w 87"/>
                  <a:gd name="T23" fmla="*/ 512 h 530"/>
                  <a:gd name="T24" fmla="*/ 87 w 87"/>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91" name="Freeform 59"/>
              <p:cNvSpPr/>
              <p:nvPr/>
            </p:nvSpPr>
            <p:spPr bwMode="auto">
              <a:xfrm>
                <a:off x="7204571" y="3430488"/>
                <a:ext cx="58473"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92" name="Freeform 60"/>
              <p:cNvSpPr/>
              <p:nvPr/>
            </p:nvSpPr>
            <p:spPr bwMode="auto">
              <a:xfrm>
                <a:off x="7263044" y="3435252"/>
                <a:ext cx="146182" cy="841375"/>
              </a:xfrm>
              <a:custGeom>
                <a:avLst/>
                <a:gdLst>
                  <a:gd name="T0" fmla="*/ 0 w 85"/>
                  <a:gd name="T1" fmla="*/ 0 h 530"/>
                  <a:gd name="T2" fmla="*/ 7 w 85"/>
                  <a:gd name="T3" fmla="*/ 3 h 530"/>
                  <a:gd name="T4" fmla="*/ 12 w 85"/>
                  <a:gd name="T5" fmla="*/ 12 h 530"/>
                  <a:gd name="T6" fmla="*/ 13 w 85"/>
                  <a:gd name="T7" fmla="*/ 25 h 530"/>
                  <a:gd name="T8" fmla="*/ 15 w 85"/>
                  <a:gd name="T9" fmla="*/ 44 h 530"/>
                  <a:gd name="T10" fmla="*/ 42 w 85"/>
                  <a:gd name="T11" fmla="*/ 488 h 530"/>
                  <a:gd name="T12" fmla="*/ 44 w 85"/>
                  <a:gd name="T13" fmla="*/ 512 h 530"/>
                  <a:gd name="T14" fmla="*/ 46 w 85"/>
                  <a:gd name="T15" fmla="*/ 520 h 530"/>
                  <a:gd name="T16" fmla="*/ 52 w 85"/>
                  <a:gd name="T17" fmla="*/ 527 h 530"/>
                  <a:gd name="T18" fmla="*/ 56 w 85"/>
                  <a:gd name="T19" fmla="*/ 530 h 530"/>
                  <a:gd name="T20" fmla="*/ 62 w 85"/>
                  <a:gd name="T21" fmla="*/ 524 h 530"/>
                  <a:gd name="T22" fmla="*/ 65 w 85"/>
                  <a:gd name="T23" fmla="*/ 512 h 530"/>
                  <a:gd name="T24" fmla="*/ 85 w 85"/>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893" name="Group 61"/>
              <p:cNvGrpSpPr/>
              <p:nvPr/>
            </p:nvGrpSpPr>
            <p:grpSpPr bwMode="auto">
              <a:xfrm>
                <a:off x="7407506" y="3430489"/>
                <a:ext cx="204655" cy="847725"/>
                <a:chOff x="4190" y="2269"/>
                <a:chExt cx="119" cy="713"/>
              </a:xfrm>
            </p:grpSpPr>
            <p:sp>
              <p:nvSpPr>
                <p:cNvPr id="248894" name="Freeform 62"/>
                <p:cNvSpPr/>
                <p:nvPr/>
              </p:nvSpPr>
              <p:spPr bwMode="auto">
                <a:xfrm>
                  <a:off x="4190"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95" name="Freeform 63"/>
                <p:cNvSpPr/>
                <p:nvPr/>
              </p:nvSpPr>
              <p:spPr bwMode="auto">
                <a:xfrm>
                  <a:off x="4225"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48896" name="Freeform 64"/>
              <p:cNvSpPr/>
              <p:nvPr/>
            </p:nvSpPr>
            <p:spPr bwMode="auto">
              <a:xfrm>
                <a:off x="5981798" y="3436838"/>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97" name="Freeform 65"/>
              <p:cNvSpPr/>
              <p:nvPr/>
            </p:nvSpPr>
            <p:spPr bwMode="auto">
              <a:xfrm>
                <a:off x="6038552" y="3441602"/>
                <a:ext cx="153061" cy="841375"/>
              </a:xfrm>
              <a:custGeom>
                <a:avLst/>
                <a:gdLst>
                  <a:gd name="T0" fmla="*/ 0 w 89"/>
                  <a:gd name="T1" fmla="*/ 0 h 530"/>
                  <a:gd name="T2" fmla="*/ 7 w 89"/>
                  <a:gd name="T3" fmla="*/ 3 h 530"/>
                  <a:gd name="T4" fmla="*/ 12 w 89"/>
                  <a:gd name="T5" fmla="*/ 12 h 530"/>
                  <a:gd name="T6" fmla="*/ 14 w 89"/>
                  <a:gd name="T7" fmla="*/ 25 h 530"/>
                  <a:gd name="T8" fmla="*/ 15 w 89"/>
                  <a:gd name="T9" fmla="*/ 44 h 530"/>
                  <a:gd name="T10" fmla="*/ 43 w 89"/>
                  <a:gd name="T11" fmla="*/ 488 h 530"/>
                  <a:gd name="T12" fmla="*/ 45 w 89"/>
                  <a:gd name="T13" fmla="*/ 512 h 530"/>
                  <a:gd name="T14" fmla="*/ 47 w 89"/>
                  <a:gd name="T15" fmla="*/ 520 h 530"/>
                  <a:gd name="T16" fmla="*/ 53 w 89"/>
                  <a:gd name="T17" fmla="*/ 527 h 530"/>
                  <a:gd name="T18" fmla="*/ 57 w 89"/>
                  <a:gd name="T19" fmla="*/ 530 h 530"/>
                  <a:gd name="T20" fmla="*/ 63 w 89"/>
                  <a:gd name="T21" fmla="*/ 524 h 530"/>
                  <a:gd name="T22" fmla="*/ 67 w 89"/>
                  <a:gd name="T23" fmla="*/ 512 h 530"/>
                  <a:gd name="T24" fmla="*/ 89 w 89"/>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98" name="Freeform 66"/>
              <p:cNvSpPr/>
              <p:nvPr/>
            </p:nvSpPr>
            <p:spPr bwMode="auto">
              <a:xfrm>
                <a:off x="6186454"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99" name="Freeform 67"/>
              <p:cNvSpPr/>
              <p:nvPr/>
            </p:nvSpPr>
            <p:spPr bwMode="auto">
              <a:xfrm>
                <a:off x="6241487" y="3441602"/>
                <a:ext cx="146182"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00" name="Freeform 68"/>
              <p:cNvSpPr/>
              <p:nvPr/>
            </p:nvSpPr>
            <p:spPr bwMode="auto">
              <a:xfrm>
                <a:off x="6387669" y="3430488"/>
                <a:ext cx="58473"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01" name="Freeform 69"/>
              <p:cNvSpPr/>
              <p:nvPr/>
            </p:nvSpPr>
            <p:spPr bwMode="auto">
              <a:xfrm>
                <a:off x="6446142" y="3435252"/>
                <a:ext cx="147902" cy="841375"/>
              </a:xfrm>
              <a:custGeom>
                <a:avLst/>
                <a:gdLst>
                  <a:gd name="T0" fmla="*/ 0 w 86"/>
                  <a:gd name="T1" fmla="*/ 0 h 530"/>
                  <a:gd name="T2" fmla="*/ 7 w 86"/>
                  <a:gd name="T3" fmla="*/ 3 h 530"/>
                  <a:gd name="T4" fmla="*/ 12 w 86"/>
                  <a:gd name="T5" fmla="*/ 12 h 530"/>
                  <a:gd name="T6" fmla="*/ 13 w 86"/>
                  <a:gd name="T7" fmla="*/ 25 h 530"/>
                  <a:gd name="T8" fmla="*/ 15 w 86"/>
                  <a:gd name="T9" fmla="*/ 44 h 530"/>
                  <a:gd name="T10" fmla="*/ 42 w 86"/>
                  <a:gd name="T11" fmla="*/ 488 h 530"/>
                  <a:gd name="T12" fmla="*/ 44 w 86"/>
                  <a:gd name="T13" fmla="*/ 512 h 530"/>
                  <a:gd name="T14" fmla="*/ 46 w 86"/>
                  <a:gd name="T15" fmla="*/ 520 h 530"/>
                  <a:gd name="T16" fmla="*/ 52 w 86"/>
                  <a:gd name="T17" fmla="*/ 527 h 530"/>
                  <a:gd name="T18" fmla="*/ 56 w 86"/>
                  <a:gd name="T19" fmla="*/ 530 h 530"/>
                  <a:gd name="T20" fmla="*/ 62 w 86"/>
                  <a:gd name="T21" fmla="*/ 524 h 530"/>
                  <a:gd name="T22" fmla="*/ 65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902" name="Group 70"/>
              <p:cNvGrpSpPr/>
              <p:nvPr/>
            </p:nvGrpSpPr>
            <p:grpSpPr bwMode="auto">
              <a:xfrm>
                <a:off x="6590605" y="3430489"/>
                <a:ext cx="204656" cy="847725"/>
                <a:chOff x="3715" y="2269"/>
                <a:chExt cx="119" cy="713"/>
              </a:xfrm>
            </p:grpSpPr>
            <p:sp>
              <p:nvSpPr>
                <p:cNvPr id="248903" name="Freeform 71"/>
                <p:cNvSpPr/>
                <p:nvPr/>
              </p:nvSpPr>
              <p:spPr bwMode="auto">
                <a:xfrm>
                  <a:off x="3715"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04" name="Freeform 72"/>
                <p:cNvSpPr/>
                <p:nvPr/>
              </p:nvSpPr>
              <p:spPr bwMode="auto">
                <a:xfrm>
                  <a:off x="3750"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48905" name="Freeform 73"/>
              <p:cNvSpPr/>
              <p:nvPr/>
            </p:nvSpPr>
            <p:spPr bwMode="auto">
              <a:xfrm>
                <a:off x="5149419" y="3436838"/>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06" name="Freeform 74"/>
              <p:cNvSpPr/>
              <p:nvPr/>
            </p:nvSpPr>
            <p:spPr bwMode="auto">
              <a:xfrm>
                <a:off x="5206173" y="3441602"/>
                <a:ext cx="149621"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7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07" name="Freeform 75"/>
              <p:cNvSpPr/>
              <p:nvPr/>
            </p:nvSpPr>
            <p:spPr bwMode="auto">
              <a:xfrm>
                <a:off x="5354075"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08" name="Freeform 76"/>
              <p:cNvSpPr/>
              <p:nvPr/>
            </p:nvSpPr>
            <p:spPr bwMode="auto">
              <a:xfrm>
                <a:off x="5409108" y="3441602"/>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09" name="Freeform 77"/>
              <p:cNvSpPr/>
              <p:nvPr/>
            </p:nvSpPr>
            <p:spPr bwMode="auto">
              <a:xfrm>
                <a:off x="5557010" y="3430488"/>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10" name="Freeform 78"/>
              <p:cNvSpPr/>
              <p:nvPr/>
            </p:nvSpPr>
            <p:spPr bwMode="auto">
              <a:xfrm>
                <a:off x="5613763" y="3435252"/>
                <a:ext cx="149622" cy="841375"/>
              </a:xfrm>
              <a:custGeom>
                <a:avLst/>
                <a:gdLst>
                  <a:gd name="T0" fmla="*/ 0 w 87"/>
                  <a:gd name="T1" fmla="*/ 0 h 530"/>
                  <a:gd name="T2" fmla="*/ 7 w 87"/>
                  <a:gd name="T3" fmla="*/ 3 h 530"/>
                  <a:gd name="T4" fmla="*/ 12 w 87"/>
                  <a:gd name="T5" fmla="*/ 12 h 530"/>
                  <a:gd name="T6" fmla="*/ 13 w 87"/>
                  <a:gd name="T7" fmla="*/ 25 h 530"/>
                  <a:gd name="T8" fmla="*/ 15 w 87"/>
                  <a:gd name="T9" fmla="*/ 44 h 530"/>
                  <a:gd name="T10" fmla="*/ 42 w 87"/>
                  <a:gd name="T11" fmla="*/ 488 h 530"/>
                  <a:gd name="T12" fmla="*/ 44 w 87"/>
                  <a:gd name="T13" fmla="*/ 512 h 530"/>
                  <a:gd name="T14" fmla="*/ 46 w 87"/>
                  <a:gd name="T15" fmla="*/ 520 h 530"/>
                  <a:gd name="T16" fmla="*/ 52 w 87"/>
                  <a:gd name="T17" fmla="*/ 527 h 530"/>
                  <a:gd name="T18" fmla="*/ 56 w 87"/>
                  <a:gd name="T19" fmla="*/ 530 h 530"/>
                  <a:gd name="T20" fmla="*/ 62 w 87"/>
                  <a:gd name="T21" fmla="*/ 524 h 530"/>
                  <a:gd name="T22" fmla="*/ 65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11" name="Freeform 79"/>
              <p:cNvSpPr/>
              <p:nvPr/>
            </p:nvSpPr>
            <p:spPr bwMode="auto">
              <a:xfrm>
                <a:off x="5758226" y="3430488"/>
                <a:ext cx="60193"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12" name="Freeform 80"/>
              <p:cNvSpPr/>
              <p:nvPr/>
            </p:nvSpPr>
            <p:spPr bwMode="auto">
              <a:xfrm>
                <a:off x="5818419" y="3435252"/>
                <a:ext cx="161660" cy="841375"/>
              </a:xfrm>
              <a:custGeom>
                <a:avLst/>
                <a:gdLst>
                  <a:gd name="T0" fmla="*/ 0 w 94"/>
                  <a:gd name="T1" fmla="*/ 0 h 530"/>
                  <a:gd name="T2" fmla="*/ 7 w 94"/>
                  <a:gd name="T3" fmla="*/ 3 h 530"/>
                  <a:gd name="T4" fmla="*/ 12 w 94"/>
                  <a:gd name="T5" fmla="*/ 12 h 530"/>
                  <a:gd name="T6" fmla="*/ 13 w 94"/>
                  <a:gd name="T7" fmla="*/ 25 h 530"/>
                  <a:gd name="T8" fmla="*/ 15 w 94"/>
                  <a:gd name="T9" fmla="*/ 44 h 530"/>
                  <a:gd name="T10" fmla="*/ 42 w 94"/>
                  <a:gd name="T11" fmla="*/ 488 h 530"/>
                  <a:gd name="T12" fmla="*/ 44 w 94"/>
                  <a:gd name="T13" fmla="*/ 512 h 530"/>
                  <a:gd name="T14" fmla="*/ 46 w 94"/>
                  <a:gd name="T15" fmla="*/ 520 h 530"/>
                  <a:gd name="T16" fmla="*/ 52 w 94"/>
                  <a:gd name="T17" fmla="*/ 527 h 530"/>
                  <a:gd name="T18" fmla="*/ 56 w 94"/>
                  <a:gd name="T19" fmla="*/ 530 h 530"/>
                  <a:gd name="T20" fmla="*/ 62 w 94"/>
                  <a:gd name="T21" fmla="*/ 524 h 530"/>
                  <a:gd name="T22" fmla="*/ 65 w 94"/>
                  <a:gd name="T23" fmla="*/ 512 h 530"/>
                  <a:gd name="T24" fmla="*/ 94 w 94"/>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913" name="Group 81"/>
              <p:cNvGrpSpPr/>
              <p:nvPr/>
            </p:nvGrpSpPr>
            <p:grpSpPr bwMode="auto">
              <a:xfrm>
                <a:off x="1845699" y="3447951"/>
                <a:ext cx="818621" cy="844550"/>
                <a:chOff x="956" y="2283"/>
                <a:chExt cx="476" cy="711"/>
              </a:xfrm>
            </p:grpSpPr>
            <p:sp>
              <p:nvSpPr>
                <p:cNvPr id="248914" name="Freeform 82"/>
                <p:cNvSpPr/>
                <p:nvPr/>
              </p:nvSpPr>
              <p:spPr bwMode="auto">
                <a:xfrm>
                  <a:off x="956" y="2284"/>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15" name="Freeform 83"/>
                <p:cNvSpPr/>
                <p:nvPr/>
              </p:nvSpPr>
              <p:spPr bwMode="auto">
                <a:xfrm>
                  <a:off x="1022" y="2283"/>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16" name="Freeform 84"/>
                <p:cNvSpPr/>
                <p:nvPr/>
              </p:nvSpPr>
              <p:spPr bwMode="auto">
                <a:xfrm>
                  <a:off x="1194" y="2290"/>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17" name="Freeform 85"/>
                <p:cNvSpPr/>
                <p:nvPr/>
              </p:nvSpPr>
              <p:spPr bwMode="auto">
                <a:xfrm>
                  <a:off x="1261" y="2285"/>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48918" name="Group 86"/>
              <p:cNvGrpSpPr/>
              <p:nvPr/>
            </p:nvGrpSpPr>
            <p:grpSpPr bwMode="auto">
              <a:xfrm>
                <a:off x="3519056" y="3433664"/>
                <a:ext cx="818621" cy="847725"/>
                <a:chOff x="1929" y="2272"/>
                <a:chExt cx="476" cy="713"/>
              </a:xfrm>
            </p:grpSpPr>
            <p:grpSp>
              <p:nvGrpSpPr>
                <p:cNvPr id="248919" name="Group 87"/>
                <p:cNvGrpSpPr/>
                <p:nvPr/>
              </p:nvGrpSpPr>
              <p:grpSpPr bwMode="auto">
                <a:xfrm>
                  <a:off x="1929" y="2272"/>
                  <a:ext cx="238" cy="713"/>
                  <a:chOff x="1929" y="2272"/>
                  <a:chExt cx="238" cy="713"/>
                </a:xfrm>
              </p:grpSpPr>
              <p:sp>
                <p:nvSpPr>
                  <p:cNvPr id="248920" name="Freeform 88"/>
                  <p:cNvSpPr/>
                  <p:nvPr/>
                </p:nvSpPr>
                <p:spPr bwMode="auto">
                  <a:xfrm>
                    <a:off x="1929" y="2272"/>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21" name="Freeform 89"/>
                  <p:cNvSpPr/>
                  <p:nvPr/>
                </p:nvSpPr>
                <p:spPr bwMode="auto">
                  <a:xfrm>
                    <a:off x="1995" y="2276"/>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48922" name="Group 90"/>
                <p:cNvGrpSpPr/>
                <p:nvPr/>
              </p:nvGrpSpPr>
              <p:grpSpPr bwMode="auto">
                <a:xfrm>
                  <a:off x="2169" y="2272"/>
                  <a:ext cx="236" cy="713"/>
                  <a:chOff x="2169" y="2272"/>
                  <a:chExt cx="236" cy="713"/>
                </a:xfrm>
              </p:grpSpPr>
              <p:sp>
                <p:nvSpPr>
                  <p:cNvPr id="248923" name="Freeform 91"/>
                  <p:cNvSpPr/>
                  <p:nvPr/>
                </p:nvSpPr>
                <p:spPr bwMode="auto">
                  <a:xfrm>
                    <a:off x="2169" y="2272"/>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24" name="Freeform 92"/>
                  <p:cNvSpPr/>
                  <p:nvPr/>
                </p:nvSpPr>
                <p:spPr bwMode="auto">
                  <a:xfrm>
                    <a:off x="2234" y="2276"/>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sp>
            <p:nvSpPr>
              <p:cNvPr id="248925" name="Freeform 93"/>
              <p:cNvSpPr/>
              <p:nvPr/>
            </p:nvSpPr>
            <p:spPr bwMode="auto">
              <a:xfrm>
                <a:off x="4334237" y="3427314"/>
                <a:ext cx="116946" cy="466725"/>
              </a:xfrm>
              <a:custGeom>
                <a:avLst/>
                <a:gdLst>
                  <a:gd name="T0" fmla="*/ 0 w 68"/>
                  <a:gd name="T1" fmla="*/ 294 h 294"/>
                  <a:gd name="T2" fmla="*/ 43 w 68"/>
                  <a:gd name="T3" fmla="*/ 40 h 294"/>
                  <a:gd name="T4" fmla="*/ 45 w 68"/>
                  <a:gd name="T5" fmla="*/ 28 h 294"/>
                  <a:gd name="T6" fmla="*/ 47 w 68"/>
                  <a:gd name="T7" fmla="*/ 19 h 294"/>
                  <a:gd name="T8" fmla="*/ 51 w 68"/>
                  <a:gd name="T9" fmla="*/ 11 h 294"/>
                  <a:gd name="T10" fmla="*/ 58 w 68"/>
                  <a:gd name="T11" fmla="*/ 4 h 294"/>
                  <a:gd name="T12" fmla="*/ 68 w 68"/>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68" h="294">
                    <a:moveTo>
                      <a:pt x="0" y="294"/>
                    </a:moveTo>
                    <a:lnTo>
                      <a:pt x="43" y="40"/>
                    </a:lnTo>
                    <a:lnTo>
                      <a:pt x="45" y="28"/>
                    </a:lnTo>
                    <a:lnTo>
                      <a:pt x="47" y="19"/>
                    </a:lnTo>
                    <a:lnTo>
                      <a:pt x="51" y="11"/>
                    </a:lnTo>
                    <a:lnTo>
                      <a:pt x="58" y="4"/>
                    </a:lnTo>
                    <a:lnTo>
                      <a:pt x="68"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26" name="Freeform 94"/>
              <p:cNvSpPr/>
              <p:nvPr/>
            </p:nvSpPr>
            <p:spPr bwMode="auto">
              <a:xfrm>
                <a:off x="4454623" y="3432076"/>
                <a:ext cx="288925" cy="842962"/>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27" name="Freeform 95"/>
              <p:cNvSpPr/>
              <p:nvPr/>
            </p:nvSpPr>
            <p:spPr bwMode="auto">
              <a:xfrm>
                <a:off x="4741829" y="3427314"/>
                <a:ext cx="122105" cy="461963"/>
              </a:xfrm>
              <a:custGeom>
                <a:avLst/>
                <a:gdLst>
                  <a:gd name="T0" fmla="*/ 0 w 71"/>
                  <a:gd name="T1" fmla="*/ 291 h 291"/>
                  <a:gd name="T2" fmla="*/ 45 w 71"/>
                  <a:gd name="T3" fmla="*/ 40 h 291"/>
                  <a:gd name="T4" fmla="*/ 48 w 71"/>
                  <a:gd name="T5" fmla="*/ 28 h 291"/>
                  <a:gd name="T6" fmla="*/ 50 w 71"/>
                  <a:gd name="T7" fmla="*/ 19 h 291"/>
                  <a:gd name="T8" fmla="*/ 53 w 71"/>
                  <a:gd name="T9" fmla="*/ 11 h 291"/>
                  <a:gd name="T10" fmla="*/ 61 w 71"/>
                  <a:gd name="T11" fmla="*/ 4 h 291"/>
                  <a:gd name="T12" fmla="*/ 71 w 71"/>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71" h="291">
                    <a:moveTo>
                      <a:pt x="0" y="291"/>
                    </a:moveTo>
                    <a:lnTo>
                      <a:pt x="45" y="40"/>
                    </a:lnTo>
                    <a:lnTo>
                      <a:pt x="48" y="28"/>
                    </a:lnTo>
                    <a:lnTo>
                      <a:pt x="50" y="19"/>
                    </a:lnTo>
                    <a:lnTo>
                      <a:pt x="53" y="11"/>
                    </a:lnTo>
                    <a:lnTo>
                      <a:pt x="61" y="4"/>
                    </a:lnTo>
                    <a:lnTo>
                      <a:pt x="7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28" name="Freeform 96"/>
              <p:cNvSpPr/>
              <p:nvPr/>
            </p:nvSpPr>
            <p:spPr bwMode="auto">
              <a:xfrm>
                <a:off x="4867373" y="3432077"/>
                <a:ext cx="282046" cy="841375"/>
              </a:xfrm>
              <a:custGeom>
                <a:avLst/>
                <a:gdLst>
                  <a:gd name="T0" fmla="*/ 0 w 164"/>
                  <a:gd name="T1" fmla="*/ 0 h 530"/>
                  <a:gd name="T2" fmla="*/ 14 w 164"/>
                  <a:gd name="T3" fmla="*/ 3 h 530"/>
                  <a:gd name="T4" fmla="*/ 24 w 164"/>
                  <a:gd name="T5" fmla="*/ 12 h 530"/>
                  <a:gd name="T6" fmla="*/ 27 w 164"/>
                  <a:gd name="T7" fmla="*/ 25 h 530"/>
                  <a:gd name="T8" fmla="*/ 30 w 164"/>
                  <a:gd name="T9" fmla="*/ 44 h 530"/>
                  <a:gd name="T10" fmla="*/ 84 w 164"/>
                  <a:gd name="T11" fmla="*/ 488 h 530"/>
                  <a:gd name="T12" fmla="*/ 89 w 164"/>
                  <a:gd name="T13" fmla="*/ 512 h 530"/>
                  <a:gd name="T14" fmla="*/ 93 w 164"/>
                  <a:gd name="T15" fmla="*/ 520 h 530"/>
                  <a:gd name="T16" fmla="*/ 104 w 164"/>
                  <a:gd name="T17" fmla="*/ 527 h 530"/>
                  <a:gd name="T18" fmla="*/ 113 w 164"/>
                  <a:gd name="T19" fmla="*/ 530 h 530"/>
                  <a:gd name="T20" fmla="*/ 124 w 164"/>
                  <a:gd name="T21" fmla="*/ 524 h 530"/>
                  <a:gd name="T22" fmla="*/ 132 w 164"/>
                  <a:gd name="T23" fmla="*/ 512 h 530"/>
                  <a:gd name="T24" fmla="*/ 164 w 164"/>
                  <a:gd name="T25" fmla="*/ 28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29" name="Freeform 97"/>
              <p:cNvSpPr/>
              <p:nvPr/>
            </p:nvSpPr>
            <p:spPr bwMode="auto">
              <a:xfrm>
                <a:off x="7615600" y="3436838"/>
                <a:ext cx="111787" cy="431800"/>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30" name="Freeform 98"/>
              <p:cNvSpPr/>
              <p:nvPr/>
            </p:nvSpPr>
            <p:spPr bwMode="auto">
              <a:xfrm>
                <a:off x="7729107" y="3441602"/>
                <a:ext cx="299244" cy="841375"/>
              </a:xfrm>
              <a:custGeom>
                <a:avLst/>
                <a:gdLst>
                  <a:gd name="T0" fmla="*/ 0 w 174"/>
                  <a:gd name="T1" fmla="*/ 0 h 530"/>
                  <a:gd name="T2" fmla="*/ 14 w 174"/>
                  <a:gd name="T3" fmla="*/ 3 h 530"/>
                  <a:gd name="T4" fmla="*/ 24 w 174"/>
                  <a:gd name="T5" fmla="*/ 12 h 530"/>
                  <a:gd name="T6" fmla="*/ 28 w 174"/>
                  <a:gd name="T7" fmla="*/ 25 h 530"/>
                  <a:gd name="T8" fmla="*/ 31 w 174"/>
                  <a:gd name="T9" fmla="*/ 44 h 530"/>
                  <a:gd name="T10" fmla="*/ 86 w 174"/>
                  <a:gd name="T11" fmla="*/ 488 h 530"/>
                  <a:gd name="T12" fmla="*/ 91 w 174"/>
                  <a:gd name="T13" fmla="*/ 512 h 530"/>
                  <a:gd name="T14" fmla="*/ 95 w 174"/>
                  <a:gd name="T15" fmla="*/ 520 h 530"/>
                  <a:gd name="T16" fmla="*/ 106 w 174"/>
                  <a:gd name="T17" fmla="*/ 527 h 530"/>
                  <a:gd name="T18" fmla="*/ 115 w 174"/>
                  <a:gd name="T19" fmla="*/ 530 h 530"/>
                  <a:gd name="T20" fmla="*/ 127 w 174"/>
                  <a:gd name="T21" fmla="*/ 524 h 530"/>
                  <a:gd name="T22" fmla="*/ 135 w 174"/>
                  <a:gd name="T23" fmla="*/ 512 h 530"/>
                  <a:gd name="T24" fmla="*/ 174 w 174"/>
                  <a:gd name="T25" fmla="*/ 26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31" name="Freeform 99"/>
              <p:cNvSpPr/>
              <p:nvPr/>
            </p:nvSpPr>
            <p:spPr bwMode="auto">
              <a:xfrm>
                <a:off x="8028350" y="3436838"/>
                <a:ext cx="110067" cy="431800"/>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32" name="Freeform 100"/>
              <p:cNvSpPr/>
              <p:nvPr/>
            </p:nvSpPr>
            <p:spPr bwMode="auto">
              <a:xfrm>
                <a:off x="8140137" y="3441602"/>
                <a:ext cx="300963" cy="841375"/>
              </a:xfrm>
              <a:custGeom>
                <a:avLst/>
                <a:gdLst>
                  <a:gd name="T0" fmla="*/ 0 w 175"/>
                  <a:gd name="T1" fmla="*/ 0 h 530"/>
                  <a:gd name="T2" fmla="*/ 14 w 175"/>
                  <a:gd name="T3" fmla="*/ 3 h 530"/>
                  <a:gd name="T4" fmla="*/ 24 w 175"/>
                  <a:gd name="T5" fmla="*/ 12 h 530"/>
                  <a:gd name="T6" fmla="*/ 28 w 175"/>
                  <a:gd name="T7" fmla="*/ 25 h 530"/>
                  <a:gd name="T8" fmla="*/ 31 w 175"/>
                  <a:gd name="T9" fmla="*/ 44 h 530"/>
                  <a:gd name="T10" fmla="*/ 85 w 175"/>
                  <a:gd name="T11" fmla="*/ 488 h 530"/>
                  <a:gd name="T12" fmla="*/ 90 w 175"/>
                  <a:gd name="T13" fmla="*/ 512 h 530"/>
                  <a:gd name="T14" fmla="*/ 95 w 175"/>
                  <a:gd name="T15" fmla="*/ 520 h 530"/>
                  <a:gd name="T16" fmla="*/ 106 w 175"/>
                  <a:gd name="T17" fmla="*/ 527 h 530"/>
                  <a:gd name="T18" fmla="*/ 115 w 175"/>
                  <a:gd name="T19" fmla="*/ 530 h 530"/>
                  <a:gd name="T20" fmla="*/ 126 w 175"/>
                  <a:gd name="T21" fmla="*/ 524 h 530"/>
                  <a:gd name="T22" fmla="*/ 134 w 175"/>
                  <a:gd name="T23" fmla="*/ 512 h 530"/>
                  <a:gd name="T24" fmla="*/ 175 w 175"/>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33" name="Freeform 101"/>
              <p:cNvSpPr/>
              <p:nvPr/>
            </p:nvSpPr>
            <p:spPr bwMode="auto">
              <a:xfrm>
                <a:off x="8434221" y="3430488"/>
                <a:ext cx="115227"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34" name="Freeform 102"/>
              <p:cNvSpPr/>
              <p:nvPr/>
            </p:nvSpPr>
            <p:spPr bwMode="auto">
              <a:xfrm>
                <a:off x="8551167" y="3435252"/>
                <a:ext cx="29236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935" name="Group 103"/>
              <p:cNvGrpSpPr/>
              <p:nvPr/>
            </p:nvGrpSpPr>
            <p:grpSpPr bwMode="auto">
              <a:xfrm>
                <a:off x="8843532" y="3430489"/>
                <a:ext cx="409310" cy="847725"/>
                <a:chOff x="5025" y="2269"/>
                <a:chExt cx="238" cy="713"/>
              </a:xfrm>
            </p:grpSpPr>
            <p:sp>
              <p:nvSpPr>
                <p:cNvPr id="248936" name="Freeform 104"/>
                <p:cNvSpPr/>
                <p:nvPr/>
              </p:nvSpPr>
              <p:spPr bwMode="auto">
                <a:xfrm>
                  <a:off x="5025" y="2269"/>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37" name="Freeform 105"/>
                <p:cNvSpPr/>
                <p:nvPr/>
              </p:nvSpPr>
              <p:spPr bwMode="auto">
                <a:xfrm>
                  <a:off x="5095" y="2273"/>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grpSp>
          <p:nvGrpSpPr>
            <p:cNvPr id="3" name="组合 2"/>
            <p:cNvGrpSpPr/>
            <p:nvPr/>
          </p:nvGrpSpPr>
          <p:grpSpPr>
            <a:xfrm>
              <a:off x="1825063" y="4589363"/>
              <a:ext cx="7438098" cy="871538"/>
              <a:chOff x="1825063" y="4589363"/>
              <a:chExt cx="7438098" cy="871538"/>
            </a:xfrm>
          </p:grpSpPr>
          <p:grpSp>
            <p:nvGrpSpPr>
              <p:cNvPr id="248938" name="Group 106"/>
              <p:cNvGrpSpPr/>
              <p:nvPr/>
            </p:nvGrpSpPr>
            <p:grpSpPr bwMode="auto">
              <a:xfrm>
                <a:off x="1825063" y="4595714"/>
                <a:ext cx="407590" cy="847725"/>
                <a:chOff x="944" y="3250"/>
                <a:chExt cx="237" cy="713"/>
              </a:xfrm>
            </p:grpSpPr>
            <p:sp>
              <p:nvSpPr>
                <p:cNvPr id="248939" name="Freeform 107"/>
                <p:cNvSpPr/>
                <p:nvPr/>
              </p:nvSpPr>
              <p:spPr bwMode="auto">
                <a:xfrm>
                  <a:off x="944"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40" name="Freeform 108"/>
                <p:cNvSpPr/>
                <p:nvPr/>
              </p:nvSpPr>
              <p:spPr bwMode="auto">
                <a:xfrm>
                  <a:off x="1010"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48941" name="Freeform 109"/>
              <p:cNvSpPr/>
              <p:nvPr/>
            </p:nvSpPr>
            <p:spPr bwMode="auto">
              <a:xfrm>
                <a:off x="2234373" y="4595713"/>
                <a:ext cx="113506" cy="431800"/>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42" name="Freeform 110"/>
              <p:cNvSpPr/>
              <p:nvPr/>
            </p:nvSpPr>
            <p:spPr bwMode="auto">
              <a:xfrm>
                <a:off x="2349598" y="4598889"/>
                <a:ext cx="318162" cy="842963"/>
              </a:xfrm>
              <a:custGeom>
                <a:avLst/>
                <a:gdLst>
                  <a:gd name="T0" fmla="*/ 0 w 185"/>
                  <a:gd name="T1" fmla="*/ 1 h 531"/>
                  <a:gd name="T2" fmla="*/ 8 w 185"/>
                  <a:gd name="T3" fmla="*/ 0 h 531"/>
                  <a:gd name="T4" fmla="*/ 24 w 185"/>
                  <a:gd name="T5" fmla="*/ 13 h 531"/>
                  <a:gd name="T6" fmla="*/ 28 w 185"/>
                  <a:gd name="T7" fmla="*/ 26 h 531"/>
                  <a:gd name="T8" fmla="*/ 31 w 185"/>
                  <a:gd name="T9" fmla="*/ 45 h 531"/>
                  <a:gd name="T10" fmla="*/ 85 w 185"/>
                  <a:gd name="T11" fmla="*/ 489 h 531"/>
                  <a:gd name="T12" fmla="*/ 90 w 185"/>
                  <a:gd name="T13" fmla="*/ 513 h 531"/>
                  <a:gd name="T14" fmla="*/ 95 w 185"/>
                  <a:gd name="T15" fmla="*/ 521 h 531"/>
                  <a:gd name="T16" fmla="*/ 106 w 185"/>
                  <a:gd name="T17" fmla="*/ 528 h 531"/>
                  <a:gd name="T18" fmla="*/ 115 w 185"/>
                  <a:gd name="T19" fmla="*/ 531 h 531"/>
                  <a:gd name="T20" fmla="*/ 126 w 185"/>
                  <a:gd name="T21" fmla="*/ 525 h 531"/>
                  <a:gd name="T22" fmla="*/ 134 w 185"/>
                  <a:gd name="T23" fmla="*/ 513 h 531"/>
                  <a:gd name="T24" fmla="*/ 185 w 185"/>
                  <a:gd name="T25" fmla="*/ 25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943" name="Group 111"/>
              <p:cNvGrpSpPr/>
              <p:nvPr/>
            </p:nvGrpSpPr>
            <p:grpSpPr bwMode="auto">
              <a:xfrm>
                <a:off x="2671200" y="4595714"/>
                <a:ext cx="407590" cy="847725"/>
                <a:chOff x="1436" y="3250"/>
                <a:chExt cx="237" cy="713"/>
              </a:xfrm>
            </p:grpSpPr>
            <p:sp>
              <p:nvSpPr>
                <p:cNvPr id="248944" name="Freeform 112"/>
                <p:cNvSpPr/>
                <p:nvPr/>
              </p:nvSpPr>
              <p:spPr bwMode="auto">
                <a:xfrm>
                  <a:off x="1436" y="360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0"/>
                      </a:moveTo>
                      <a:lnTo>
                        <a:pt x="40" y="308"/>
                      </a:lnTo>
                      <a:lnTo>
                        <a:pt x="42" y="324"/>
                      </a:lnTo>
                      <a:lnTo>
                        <a:pt x="44" y="337"/>
                      </a:lnTo>
                      <a:lnTo>
                        <a:pt x="47" y="347"/>
                      </a:lnTo>
                      <a:lnTo>
                        <a:pt x="55" y="356"/>
                      </a:lnTo>
                      <a:lnTo>
                        <a:pt x="64"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45" name="Freeform 113"/>
                <p:cNvSpPr/>
                <p:nvPr/>
              </p:nvSpPr>
              <p:spPr bwMode="auto">
                <a:xfrm>
                  <a:off x="1502" y="325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48946" name="Freeform 114"/>
              <p:cNvSpPr/>
              <p:nvPr/>
            </p:nvSpPr>
            <p:spPr bwMode="auto">
              <a:xfrm>
                <a:off x="3080511" y="5011638"/>
                <a:ext cx="113506" cy="431800"/>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47" name="Freeform 115"/>
              <p:cNvSpPr/>
              <p:nvPr/>
            </p:nvSpPr>
            <p:spPr bwMode="auto">
              <a:xfrm>
                <a:off x="3195736" y="4595714"/>
                <a:ext cx="313002" cy="841375"/>
              </a:xfrm>
              <a:custGeom>
                <a:avLst/>
                <a:gdLst>
                  <a:gd name="T0" fmla="*/ 0 w 182"/>
                  <a:gd name="T1" fmla="*/ 530 h 530"/>
                  <a:gd name="T2" fmla="*/ 14 w 182"/>
                  <a:gd name="T3" fmla="*/ 527 h 530"/>
                  <a:gd name="T4" fmla="*/ 24 w 182"/>
                  <a:gd name="T5" fmla="*/ 518 h 530"/>
                  <a:gd name="T6" fmla="*/ 28 w 182"/>
                  <a:gd name="T7" fmla="*/ 506 h 530"/>
                  <a:gd name="T8" fmla="*/ 31 w 182"/>
                  <a:gd name="T9" fmla="*/ 486 h 530"/>
                  <a:gd name="T10" fmla="*/ 85 w 182"/>
                  <a:gd name="T11" fmla="*/ 43 h 530"/>
                  <a:gd name="T12" fmla="*/ 90 w 182"/>
                  <a:gd name="T13" fmla="*/ 18 h 530"/>
                  <a:gd name="T14" fmla="*/ 95 w 182"/>
                  <a:gd name="T15" fmla="*/ 10 h 530"/>
                  <a:gd name="T16" fmla="*/ 106 w 182"/>
                  <a:gd name="T17" fmla="*/ 3 h 530"/>
                  <a:gd name="T18" fmla="*/ 115 w 182"/>
                  <a:gd name="T19" fmla="*/ 0 h 530"/>
                  <a:gd name="T20" fmla="*/ 126 w 182"/>
                  <a:gd name="T21" fmla="*/ 6 h 530"/>
                  <a:gd name="T22" fmla="*/ 134 w 182"/>
                  <a:gd name="T23" fmla="*/ 18 h 530"/>
                  <a:gd name="T24" fmla="*/ 182 w 182"/>
                  <a:gd name="T25" fmla="*/ 29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48" name="Freeform 116"/>
              <p:cNvSpPr/>
              <p:nvPr/>
            </p:nvSpPr>
            <p:spPr bwMode="auto">
              <a:xfrm>
                <a:off x="3519057" y="4598888"/>
                <a:ext cx="120385" cy="457200"/>
              </a:xfrm>
              <a:custGeom>
                <a:avLst/>
                <a:gdLst>
                  <a:gd name="T0" fmla="*/ 0 w 70"/>
                  <a:gd name="T1" fmla="*/ 288 h 288"/>
                  <a:gd name="T2" fmla="*/ 46 w 70"/>
                  <a:gd name="T3" fmla="*/ 40 h 288"/>
                  <a:gd name="T4" fmla="*/ 48 w 70"/>
                  <a:gd name="T5" fmla="*/ 28 h 288"/>
                  <a:gd name="T6" fmla="*/ 50 w 70"/>
                  <a:gd name="T7" fmla="*/ 19 h 288"/>
                  <a:gd name="T8" fmla="*/ 53 w 70"/>
                  <a:gd name="T9" fmla="*/ 11 h 288"/>
                  <a:gd name="T10" fmla="*/ 61 w 70"/>
                  <a:gd name="T11" fmla="*/ 4 h 288"/>
                  <a:gd name="T12" fmla="*/ 70 w 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70" h="288">
                    <a:moveTo>
                      <a:pt x="0" y="288"/>
                    </a:moveTo>
                    <a:lnTo>
                      <a:pt x="46" y="40"/>
                    </a:lnTo>
                    <a:lnTo>
                      <a:pt x="48" y="28"/>
                    </a:lnTo>
                    <a:lnTo>
                      <a:pt x="50" y="19"/>
                    </a:lnTo>
                    <a:lnTo>
                      <a:pt x="53" y="11"/>
                    </a:lnTo>
                    <a:lnTo>
                      <a:pt x="61" y="4"/>
                    </a:lnTo>
                    <a:lnTo>
                      <a:pt x="70"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49" name="Freeform 117"/>
              <p:cNvSpPr/>
              <p:nvPr/>
            </p:nvSpPr>
            <p:spPr bwMode="auto">
              <a:xfrm>
                <a:off x="3642881" y="4600476"/>
                <a:ext cx="295804" cy="842962"/>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50" name="Freeform 118"/>
              <p:cNvSpPr/>
              <p:nvPr/>
            </p:nvSpPr>
            <p:spPr bwMode="auto">
              <a:xfrm>
                <a:off x="3942125" y="4610001"/>
                <a:ext cx="110067" cy="430212"/>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51" name="Freeform 119"/>
              <p:cNvSpPr/>
              <p:nvPr/>
            </p:nvSpPr>
            <p:spPr bwMode="auto">
              <a:xfrm>
                <a:off x="4057352" y="4606827"/>
                <a:ext cx="302683" cy="841375"/>
              </a:xfrm>
              <a:custGeom>
                <a:avLst/>
                <a:gdLst>
                  <a:gd name="T0" fmla="*/ 0 w 176"/>
                  <a:gd name="T1" fmla="*/ 0 h 708"/>
                  <a:gd name="T2" fmla="*/ 15 w 176"/>
                  <a:gd name="T3" fmla="*/ 4 h 708"/>
                  <a:gd name="T4" fmla="*/ 25 w 176"/>
                  <a:gd name="T5" fmla="*/ 16 h 708"/>
                  <a:gd name="T6" fmla="*/ 28 w 176"/>
                  <a:gd name="T7" fmla="*/ 33 h 708"/>
                  <a:gd name="T8" fmla="*/ 32 w 176"/>
                  <a:gd name="T9" fmla="*/ 59 h 708"/>
                  <a:gd name="T10" fmla="*/ 88 w 176"/>
                  <a:gd name="T11" fmla="*/ 650 h 708"/>
                  <a:gd name="T12" fmla="*/ 93 w 176"/>
                  <a:gd name="T13" fmla="*/ 683 h 708"/>
                  <a:gd name="T14" fmla="*/ 97 w 176"/>
                  <a:gd name="T15" fmla="*/ 693 h 708"/>
                  <a:gd name="T16" fmla="*/ 109 w 176"/>
                  <a:gd name="T17" fmla="*/ 703 h 708"/>
                  <a:gd name="T18" fmla="*/ 118 w 176"/>
                  <a:gd name="T19" fmla="*/ 707 h 708"/>
                  <a:gd name="T20" fmla="*/ 130 w 176"/>
                  <a:gd name="T21" fmla="*/ 699 h 708"/>
                  <a:gd name="T22" fmla="*/ 138 w 176"/>
                  <a:gd name="T23" fmla="*/ 683 h 708"/>
                  <a:gd name="T24" fmla="*/ 175 w 176"/>
                  <a:gd name="T25" fmla="*/ 37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52" name="Freeform 120"/>
              <p:cNvSpPr/>
              <p:nvPr/>
            </p:nvSpPr>
            <p:spPr bwMode="auto">
              <a:xfrm>
                <a:off x="4361755" y="4616351"/>
                <a:ext cx="115227"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53" name="Freeform 121"/>
              <p:cNvSpPr/>
              <p:nvPr/>
            </p:nvSpPr>
            <p:spPr bwMode="auto">
              <a:xfrm>
                <a:off x="4483860" y="4614764"/>
                <a:ext cx="288925" cy="841375"/>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54" name="Freeform 122"/>
              <p:cNvSpPr/>
              <p:nvPr/>
            </p:nvSpPr>
            <p:spPr bwMode="auto">
              <a:xfrm>
                <a:off x="4774504" y="4616351"/>
                <a:ext cx="118666" cy="431800"/>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55" name="Freeform 123"/>
              <p:cNvSpPr/>
              <p:nvPr/>
            </p:nvSpPr>
            <p:spPr bwMode="auto">
              <a:xfrm>
                <a:off x="4898329" y="4611589"/>
                <a:ext cx="288925" cy="842963"/>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956" name="Group 124"/>
              <p:cNvGrpSpPr/>
              <p:nvPr/>
            </p:nvGrpSpPr>
            <p:grpSpPr bwMode="auto">
              <a:xfrm>
                <a:off x="5185535" y="4614763"/>
                <a:ext cx="404151" cy="846138"/>
                <a:chOff x="2898" y="3265"/>
                <a:chExt cx="235" cy="713"/>
              </a:xfrm>
            </p:grpSpPr>
            <p:sp>
              <p:nvSpPr>
                <p:cNvPr id="248957" name="Freeform 125"/>
                <p:cNvSpPr/>
                <p:nvPr/>
              </p:nvSpPr>
              <p:spPr bwMode="auto">
                <a:xfrm>
                  <a:off x="2898" y="3615"/>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58" name="Freeform 126"/>
                <p:cNvSpPr/>
                <p:nvPr/>
              </p:nvSpPr>
              <p:spPr bwMode="auto">
                <a:xfrm>
                  <a:off x="2963" y="3265"/>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48959" name="Freeform 127"/>
              <p:cNvSpPr/>
              <p:nvPr/>
            </p:nvSpPr>
            <p:spPr bwMode="auto">
              <a:xfrm>
                <a:off x="5587966" y="5014813"/>
                <a:ext cx="108346" cy="431800"/>
              </a:xfrm>
              <a:custGeom>
                <a:avLst/>
                <a:gdLst>
                  <a:gd name="T0" fmla="*/ 0 w 63"/>
                  <a:gd name="T1" fmla="*/ 0 h 363"/>
                  <a:gd name="T2" fmla="*/ 38 w 63"/>
                  <a:gd name="T3" fmla="*/ 308 h 363"/>
                  <a:gd name="T4" fmla="*/ 41 w 63"/>
                  <a:gd name="T5" fmla="*/ 324 h 363"/>
                  <a:gd name="T6" fmla="*/ 42 w 63"/>
                  <a:gd name="T7" fmla="*/ 337 h 363"/>
                  <a:gd name="T8" fmla="*/ 46 w 63"/>
                  <a:gd name="T9" fmla="*/ 347 h 363"/>
                  <a:gd name="T10" fmla="*/ 53 w 63"/>
                  <a:gd name="T11" fmla="*/ 356 h 363"/>
                  <a:gd name="T12" fmla="*/ 62 w 63"/>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3" h="363">
                    <a:moveTo>
                      <a:pt x="0" y="0"/>
                    </a:moveTo>
                    <a:lnTo>
                      <a:pt x="38" y="308"/>
                    </a:lnTo>
                    <a:lnTo>
                      <a:pt x="41" y="324"/>
                    </a:lnTo>
                    <a:lnTo>
                      <a:pt x="42" y="337"/>
                    </a:lnTo>
                    <a:lnTo>
                      <a:pt x="46" y="347"/>
                    </a:lnTo>
                    <a:lnTo>
                      <a:pt x="53" y="356"/>
                    </a:lnTo>
                    <a:lnTo>
                      <a:pt x="62"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60" name="Freeform 128"/>
              <p:cNvSpPr/>
              <p:nvPr/>
            </p:nvSpPr>
            <p:spPr bwMode="auto">
              <a:xfrm>
                <a:off x="5698034" y="4614764"/>
                <a:ext cx="290644" cy="841375"/>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961" name="Group 129"/>
              <p:cNvGrpSpPr/>
              <p:nvPr/>
            </p:nvGrpSpPr>
            <p:grpSpPr bwMode="auto">
              <a:xfrm>
                <a:off x="5988678" y="4603652"/>
                <a:ext cx="808302" cy="846137"/>
                <a:chOff x="3365" y="3256"/>
                <a:chExt cx="470" cy="713"/>
              </a:xfrm>
            </p:grpSpPr>
            <p:grpSp>
              <p:nvGrpSpPr>
                <p:cNvPr id="248962" name="Group 130"/>
                <p:cNvGrpSpPr/>
                <p:nvPr/>
              </p:nvGrpSpPr>
              <p:grpSpPr bwMode="auto">
                <a:xfrm>
                  <a:off x="3365" y="3256"/>
                  <a:ext cx="233" cy="713"/>
                  <a:chOff x="3365" y="3256"/>
                  <a:chExt cx="233" cy="713"/>
                </a:xfrm>
              </p:grpSpPr>
              <p:sp>
                <p:nvSpPr>
                  <p:cNvPr id="248963" name="Freeform 131"/>
                  <p:cNvSpPr/>
                  <p:nvPr/>
                </p:nvSpPr>
                <p:spPr bwMode="auto">
                  <a:xfrm>
                    <a:off x="3365" y="3606"/>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64" name="Freeform 132"/>
                  <p:cNvSpPr/>
                  <p:nvPr/>
                </p:nvSpPr>
                <p:spPr bwMode="auto">
                  <a:xfrm>
                    <a:off x="3432"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48965" name="Group 133"/>
                <p:cNvGrpSpPr/>
                <p:nvPr/>
              </p:nvGrpSpPr>
              <p:grpSpPr bwMode="auto">
                <a:xfrm>
                  <a:off x="3600" y="3256"/>
                  <a:ext cx="235" cy="713"/>
                  <a:chOff x="3600" y="3256"/>
                  <a:chExt cx="235" cy="713"/>
                </a:xfrm>
              </p:grpSpPr>
              <p:sp>
                <p:nvSpPr>
                  <p:cNvPr id="248966" name="Freeform 134"/>
                  <p:cNvSpPr/>
                  <p:nvPr/>
                </p:nvSpPr>
                <p:spPr bwMode="auto">
                  <a:xfrm>
                    <a:off x="3600" y="3606"/>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8" h="363">
                        <a:moveTo>
                          <a:pt x="0" y="0"/>
                        </a:moveTo>
                        <a:lnTo>
                          <a:pt x="41" y="308"/>
                        </a:lnTo>
                        <a:lnTo>
                          <a:pt x="44" y="324"/>
                        </a:lnTo>
                        <a:lnTo>
                          <a:pt x="46" y="337"/>
                        </a:lnTo>
                        <a:lnTo>
                          <a:pt x="49" y="347"/>
                        </a:lnTo>
                        <a:lnTo>
                          <a:pt x="57" y="356"/>
                        </a:lnTo>
                        <a:lnTo>
                          <a:pt x="67"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67" name="Freeform 135"/>
                  <p:cNvSpPr/>
                  <p:nvPr/>
                </p:nvSpPr>
                <p:spPr bwMode="auto">
                  <a:xfrm>
                    <a:off x="3669"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grpSp>
            <p:nvGrpSpPr>
              <p:cNvPr id="248968" name="Group 136"/>
              <p:cNvGrpSpPr/>
              <p:nvPr/>
            </p:nvGrpSpPr>
            <p:grpSpPr bwMode="auto">
              <a:xfrm>
                <a:off x="6793540" y="4592539"/>
                <a:ext cx="402431" cy="847725"/>
                <a:chOff x="3833" y="3247"/>
                <a:chExt cx="234" cy="713"/>
              </a:xfrm>
            </p:grpSpPr>
            <p:sp>
              <p:nvSpPr>
                <p:cNvPr id="248969" name="Freeform 137"/>
                <p:cNvSpPr/>
                <p:nvPr/>
              </p:nvSpPr>
              <p:spPr bwMode="auto">
                <a:xfrm>
                  <a:off x="3833" y="3597"/>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70" name="Freeform 138"/>
                <p:cNvSpPr/>
                <p:nvPr/>
              </p:nvSpPr>
              <p:spPr bwMode="auto">
                <a:xfrm>
                  <a:off x="3898" y="3247"/>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48971" name="Freeform 139"/>
              <p:cNvSpPr/>
              <p:nvPr/>
            </p:nvSpPr>
            <p:spPr bwMode="auto">
              <a:xfrm>
                <a:off x="7197691" y="5008464"/>
                <a:ext cx="110067" cy="430213"/>
              </a:xfrm>
              <a:custGeom>
                <a:avLst/>
                <a:gdLst>
                  <a:gd name="T0" fmla="*/ 0 w 64"/>
                  <a:gd name="T1" fmla="*/ 0 h 271"/>
                  <a:gd name="T2" fmla="*/ 40 w 64"/>
                  <a:gd name="T3" fmla="*/ 231 h 271"/>
                  <a:gd name="T4" fmla="*/ 42 w 64"/>
                  <a:gd name="T5" fmla="*/ 243 h 271"/>
                  <a:gd name="T6" fmla="*/ 44 w 64"/>
                  <a:gd name="T7" fmla="*/ 253 h 271"/>
                  <a:gd name="T8" fmla="*/ 55 w 64"/>
                  <a:gd name="T9" fmla="*/ 267 h 271"/>
                  <a:gd name="T10" fmla="*/ 64 w 64"/>
                  <a:gd name="T11" fmla="*/ 271 h 271"/>
                </a:gdLst>
                <a:ahLst/>
                <a:cxnLst>
                  <a:cxn ang="0">
                    <a:pos x="T0" y="T1"/>
                  </a:cxn>
                  <a:cxn ang="0">
                    <a:pos x="T2" y="T3"/>
                  </a:cxn>
                  <a:cxn ang="0">
                    <a:pos x="T4" y="T5"/>
                  </a:cxn>
                  <a:cxn ang="0">
                    <a:pos x="T6" y="T7"/>
                  </a:cxn>
                  <a:cxn ang="0">
                    <a:pos x="T8" y="T9"/>
                  </a:cxn>
                  <a:cxn ang="0">
                    <a:pos x="T10" y="T11"/>
                  </a:cxn>
                </a:cxnLst>
                <a:rect l="0" t="0" r="r" b="b"/>
                <a:pathLst>
                  <a:path w="64" h="271">
                    <a:moveTo>
                      <a:pt x="0" y="0"/>
                    </a:moveTo>
                    <a:lnTo>
                      <a:pt x="40" y="231"/>
                    </a:lnTo>
                    <a:lnTo>
                      <a:pt x="42" y="243"/>
                    </a:lnTo>
                    <a:lnTo>
                      <a:pt x="44" y="253"/>
                    </a:lnTo>
                    <a:lnTo>
                      <a:pt x="55" y="267"/>
                    </a:lnTo>
                    <a:lnTo>
                      <a:pt x="64" y="27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72" name="Freeform 140"/>
              <p:cNvSpPr/>
              <p:nvPr/>
            </p:nvSpPr>
            <p:spPr bwMode="auto">
              <a:xfrm>
                <a:off x="7311198" y="4592539"/>
                <a:ext cx="304403" cy="841375"/>
              </a:xfrm>
              <a:custGeom>
                <a:avLst/>
                <a:gdLst>
                  <a:gd name="T0" fmla="*/ 0 w 177"/>
                  <a:gd name="T1" fmla="*/ 530 h 530"/>
                  <a:gd name="T2" fmla="*/ 14 w 177"/>
                  <a:gd name="T3" fmla="*/ 527 h 530"/>
                  <a:gd name="T4" fmla="*/ 24 w 177"/>
                  <a:gd name="T5" fmla="*/ 518 h 530"/>
                  <a:gd name="T6" fmla="*/ 27 w 177"/>
                  <a:gd name="T7" fmla="*/ 506 h 530"/>
                  <a:gd name="T8" fmla="*/ 31 w 177"/>
                  <a:gd name="T9" fmla="*/ 486 h 530"/>
                  <a:gd name="T10" fmla="*/ 84 w 177"/>
                  <a:gd name="T11" fmla="*/ 43 h 530"/>
                  <a:gd name="T12" fmla="*/ 89 w 177"/>
                  <a:gd name="T13" fmla="*/ 18 h 530"/>
                  <a:gd name="T14" fmla="*/ 94 w 177"/>
                  <a:gd name="T15" fmla="*/ 10 h 530"/>
                  <a:gd name="T16" fmla="*/ 104 w 177"/>
                  <a:gd name="T17" fmla="*/ 3 h 530"/>
                  <a:gd name="T18" fmla="*/ 113 w 177"/>
                  <a:gd name="T19" fmla="*/ 0 h 530"/>
                  <a:gd name="T20" fmla="*/ 125 w 177"/>
                  <a:gd name="T21" fmla="*/ 6 h 530"/>
                  <a:gd name="T22" fmla="*/ 132 w 177"/>
                  <a:gd name="T23" fmla="*/ 18 h 530"/>
                  <a:gd name="T24" fmla="*/ 177 w 177"/>
                  <a:gd name="T25" fmla="*/ 28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973" name="Group 141"/>
              <p:cNvGrpSpPr/>
              <p:nvPr/>
            </p:nvGrpSpPr>
            <p:grpSpPr bwMode="auto">
              <a:xfrm>
                <a:off x="7625919" y="4595714"/>
                <a:ext cx="818621" cy="847725"/>
                <a:chOff x="4317" y="3250"/>
                <a:chExt cx="476" cy="713"/>
              </a:xfrm>
            </p:grpSpPr>
            <p:grpSp>
              <p:nvGrpSpPr>
                <p:cNvPr id="248974" name="Group 142"/>
                <p:cNvGrpSpPr/>
                <p:nvPr/>
              </p:nvGrpSpPr>
              <p:grpSpPr bwMode="auto">
                <a:xfrm>
                  <a:off x="4317" y="3250"/>
                  <a:ext cx="238" cy="713"/>
                  <a:chOff x="4317" y="3250"/>
                  <a:chExt cx="238" cy="713"/>
                </a:xfrm>
              </p:grpSpPr>
              <p:sp>
                <p:nvSpPr>
                  <p:cNvPr id="248975" name="Freeform 143"/>
                  <p:cNvSpPr/>
                  <p:nvPr/>
                </p:nvSpPr>
                <p:spPr bwMode="auto">
                  <a:xfrm>
                    <a:off x="4317"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76" name="Freeform 144"/>
                  <p:cNvSpPr/>
                  <p:nvPr/>
                </p:nvSpPr>
                <p:spPr bwMode="auto">
                  <a:xfrm>
                    <a:off x="4383" y="325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48977" name="Group 145"/>
                <p:cNvGrpSpPr/>
                <p:nvPr/>
              </p:nvGrpSpPr>
              <p:grpSpPr bwMode="auto">
                <a:xfrm>
                  <a:off x="4557" y="3250"/>
                  <a:ext cx="236" cy="713"/>
                  <a:chOff x="4557" y="3250"/>
                  <a:chExt cx="236" cy="713"/>
                </a:xfrm>
              </p:grpSpPr>
              <p:sp>
                <p:nvSpPr>
                  <p:cNvPr id="248978" name="Freeform 146"/>
                  <p:cNvSpPr/>
                  <p:nvPr/>
                </p:nvSpPr>
                <p:spPr bwMode="auto">
                  <a:xfrm>
                    <a:off x="4557" y="325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79" name="Freeform 147"/>
                  <p:cNvSpPr/>
                  <p:nvPr/>
                </p:nvSpPr>
                <p:spPr bwMode="auto">
                  <a:xfrm>
                    <a:off x="4622"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sp>
            <p:nvSpPr>
              <p:cNvPr id="248980" name="Freeform 148"/>
              <p:cNvSpPr/>
              <p:nvPr/>
            </p:nvSpPr>
            <p:spPr bwMode="auto">
              <a:xfrm>
                <a:off x="8435941" y="4589363"/>
                <a:ext cx="122105" cy="490538"/>
              </a:xfrm>
              <a:custGeom>
                <a:avLst/>
                <a:gdLst>
                  <a:gd name="T0" fmla="*/ 0 w 71"/>
                  <a:gd name="T1" fmla="*/ 309 h 309"/>
                  <a:gd name="T2" fmla="*/ 46 w 71"/>
                  <a:gd name="T3" fmla="*/ 40 h 309"/>
                  <a:gd name="T4" fmla="*/ 48 w 71"/>
                  <a:gd name="T5" fmla="*/ 28 h 309"/>
                  <a:gd name="T6" fmla="*/ 50 w 71"/>
                  <a:gd name="T7" fmla="*/ 19 h 309"/>
                  <a:gd name="T8" fmla="*/ 54 w 71"/>
                  <a:gd name="T9" fmla="*/ 11 h 309"/>
                  <a:gd name="T10" fmla="*/ 61 w 71"/>
                  <a:gd name="T11" fmla="*/ 4 h 309"/>
                  <a:gd name="T12" fmla="*/ 71 w 71"/>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71" h="309">
                    <a:moveTo>
                      <a:pt x="0" y="309"/>
                    </a:moveTo>
                    <a:lnTo>
                      <a:pt x="46" y="40"/>
                    </a:lnTo>
                    <a:lnTo>
                      <a:pt x="48" y="28"/>
                    </a:lnTo>
                    <a:lnTo>
                      <a:pt x="50" y="19"/>
                    </a:lnTo>
                    <a:lnTo>
                      <a:pt x="54" y="11"/>
                    </a:lnTo>
                    <a:lnTo>
                      <a:pt x="61" y="4"/>
                    </a:lnTo>
                    <a:lnTo>
                      <a:pt x="7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81" name="Freeform 149"/>
              <p:cNvSpPr/>
              <p:nvPr/>
            </p:nvSpPr>
            <p:spPr bwMode="auto">
              <a:xfrm>
                <a:off x="8561486" y="4594127"/>
                <a:ext cx="29236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982" name="Group 150"/>
              <p:cNvGrpSpPr/>
              <p:nvPr/>
            </p:nvGrpSpPr>
            <p:grpSpPr bwMode="auto">
              <a:xfrm>
                <a:off x="8853851" y="4589364"/>
                <a:ext cx="409310" cy="847725"/>
                <a:chOff x="5031" y="3244"/>
                <a:chExt cx="238" cy="713"/>
              </a:xfrm>
            </p:grpSpPr>
            <p:sp>
              <p:nvSpPr>
                <p:cNvPr id="248983" name="Freeform 151"/>
                <p:cNvSpPr/>
                <p:nvPr/>
              </p:nvSpPr>
              <p:spPr bwMode="auto">
                <a:xfrm>
                  <a:off x="5031" y="3244"/>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84" name="Freeform 152"/>
                <p:cNvSpPr/>
                <p:nvPr/>
              </p:nvSpPr>
              <p:spPr bwMode="auto">
                <a:xfrm>
                  <a:off x="5101" y="3248"/>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sp>
          <p:nvSpPr>
            <p:cNvPr id="248985" name="Rectangle 153"/>
            <p:cNvSpPr>
              <a:spLocks noChangeArrowheads="1"/>
            </p:cNvSpPr>
            <p:nvPr/>
          </p:nvSpPr>
          <p:spPr bwMode="auto">
            <a:xfrm>
              <a:off x="200472" y="1557239"/>
              <a:ext cx="14202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基带信号</a:t>
              </a:r>
              <a:endParaRPr kumimoji="1"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86" name="Rectangle 154"/>
            <p:cNvSpPr>
              <a:spLocks noChangeArrowheads="1"/>
            </p:cNvSpPr>
            <p:nvPr/>
          </p:nvSpPr>
          <p:spPr bwMode="auto">
            <a:xfrm>
              <a:off x="819232" y="2570064"/>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调幅</a:t>
              </a:r>
              <a:endParaRPr kumimoji="1" lang="zh-CN"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87" name="Rectangle 155"/>
            <p:cNvSpPr>
              <a:spLocks noChangeArrowheads="1"/>
            </p:cNvSpPr>
            <p:nvPr/>
          </p:nvSpPr>
          <p:spPr bwMode="auto">
            <a:xfrm>
              <a:off x="819232" y="3681314"/>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调频</a:t>
              </a:r>
              <a:endParaRPr kumimoji="1" lang="zh-CN"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88" name="Rectangle 156"/>
            <p:cNvSpPr>
              <a:spLocks noChangeArrowheads="1"/>
            </p:cNvSpPr>
            <p:nvPr/>
          </p:nvSpPr>
          <p:spPr bwMode="auto">
            <a:xfrm>
              <a:off x="819232" y="4864002"/>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调相</a:t>
              </a:r>
              <a:endParaRPr kumimoji="1" lang="zh-CN"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4" name="组合 3"/>
            <p:cNvGrpSpPr/>
            <p:nvPr/>
          </p:nvGrpSpPr>
          <p:grpSpPr>
            <a:xfrm>
              <a:off x="1856018" y="2290663"/>
              <a:ext cx="7401984" cy="852489"/>
              <a:chOff x="1856018" y="2290663"/>
              <a:chExt cx="7401984" cy="852489"/>
            </a:xfrm>
          </p:grpSpPr>
          <p:sp>
            <p:nvSpPr>
              <p:cNvPr id="248846" name="Freeform 14"/>
              <p:cNvSpPr/>
              <p:nvPr/>
            </p:nvSpPr>
            <p:spPr bwMode="auto">
              <a:xfrm>
                <a:off x="1856018" y="2735163"/>
                <a:ext cx="816901" cy="1588"/>
              </a:xfrm>
              <a:custGeom>
                <a:avLst/>
                <a:gdLst>
                  <a:gd name="T0" fmla="*/ 0 w 475"/>
                  <a:gd name="T1" fmla="*/ 0 h 1"/>
                  <a:gd name="T2" fmla="*/ 475 w 475"/>
                  <a:gd name="T3" fmla="*/ 1 h 1"/>
                </a:gdLst>
                <a:ahLst/>
                <a:cxnLst>
                  <a:cxn ang="0">
                    <a:pos x="T0" y="T1"/>
                  </a:cxn>
                  <a:cxn ang="0">
                    <a:pos x="T2" y="T3"/>
                  </a:cxn>
                </a:cxnLst>
                <a:rect l="0" t="0" r="r" b="b"/>
                <a:pathLst>
                  <a:path w="475" h="1">
                    <a:moveTo>
                      <a:pt x="0" y="0"/>
                    </a:moveTo>
                    <a:lnTo>
                      <a:pt x="475" y="1"/>
                    </a:lnTo>
                  </a:path>
                </a:pathLst>
              </a:custGeom>
              <a:noFill/>
              <a:ln w="38100" cmpd="sng">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47" name="Freeform 15"/>
              <p:cNvSpPr/>
              <p:nvPr/>
            </p:nvSpPr>
            <p:spPr bwMode="auto">
              <a:xfrm>
                <a:off x="3493260" y="2731989"/>
                <a:ext cx="1666478" cy="4763"/>
              </a:xfrm>
              <a:custGeom>
                <a:avLst/>
                <a:gdLst>
                  <a:gd name="T0" fmla="*/ 0 w 969"/>
                  <a:gd name="T1" fmla="*/ 3 h 3"/>
                  <a:gd name="T2" fmla="*/ 969 w 969"/>
                  <a:gd name="T3" fmla="*/ 0 h 3"/>
                </a:gdLst>
                <a:ahLst/>
                <a:cxnLst>
                  <a:cxn ang="0">
                    <a:pos x="T0" y="T1"/>
                  </a:cxn>
                  <a:cxn ang="0">
                    <a:pos x="T2" y="T3"/>
                  </a:cxn>
                </a:cxnLst>
                <a:rect l="0" t="0" r="r" b="b"/>
                <a:pathLst>
                  <a:path w="969" h="3">
                    <a:moveTo>
                      <a:pt x="0" y="3"/>
                    </a:moveTo>
                    <a:lnTo>
                      <a:pt x="969" y="0"/>
                    </a:lnTo>
                  </a:path>
                </a:pathLst>
              </a:custGeom>
              <a:noFill/>
              <a:ln w="38100" cmpd="sng">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48" name="Line 16"/>
              <p:cNvSpPr>
                <a:spLocks noChangeShapeType="1"/>
              </p:cNvSpPr>
              <p:nvPr/>
            </p:nvSpPr>
            <p:spPr bwMode="auto">
              <a:xfrm>
                <a:off x="7629359" y="2735163"/>
                <a:ext cx="1628643"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49" name="Freeform 17"/>
              <p:cNvSpPr/>
              <p:nvPr/>
            </p:nvSpPr>
            <p:spPr bwMode="auto">
              <a:xfrm>
                <a:off x="6803858" y="2297013"/>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50" name="Freeform 18"/>
              <p:cNvSpPr/>
              <p:nvPr/>
            </p:nvSpPr>
            <p:spPr bwMode="auto">
              <a:xfrm>
                <a:off x="6860612" y="2301777"/>
                <a:ext cx="151342" cy="841375"/>
              </a:xfrm>
              <a:custGeom>
                <a:avLst/>
                <a:gdLst>
                  <a:gd name="T0" fmla="*/ 0 w 88"/>
                  <a:gd name="T1" fmla="*/ 0 h 530"/>
                  <a:gd name="T2" fmla="*/ 7 w 88"/>
                  <a:gd name="T3" fmla="*/ 3 h 530"/>
                  <a:gd name="T4" fmla="*/ 12 w 88"/>
                  <a:gd name="T5" fmla="*/ 12 h 530"/>
                  <a:gd name="T6" fmla="*/ 14 w 88"/>
                  <a:gd name="T7" fmla="*/ 25 h 530"/>
                  <a:gd name="T8" fmla="*/ 15 w 88"/>
                  <a:gd name="T9" fmla="*/ 44 h 530"/>
                  <a:gd name="T10" fmla="*/ 43 w 88"/>
                  <a:gd name="T11" fmla="*/ 488 h 530"/>
                  <a:gd name="T12" fmla="*/ 45 w 88"/>
                  <a:gd name="T13" fmla="*/ 512 h 530"/>
                  <a:gd name="T14" fmla="*/ 47 w 88"/>
                  <a:gd name="T15" fmla="*/ 520 h 530"/>
                  <a:gd name="T16" fmla="*/ 53 w 88"/>
                  <a:gd name="T17" fmla="*/ 527 h 530"/>
                  <a:gd name="T18" fmla="*/ 57 w 88"/>
                  <a:gd name="T19" fmla="*/ 530 h 530"/>
                  <a:gd name="T20" fmla="*/ 63 w 88"/>
                  <a:gd name="T21" fmla="*/ 524 h 530"/>
                  <a:gd name="T22" fmla="*/ 67 w 88"/>
                  <a:gd name="T23" fmla="*/ 512 h 530"/>
                  <a:gd name="T24" fmla="*/ 88 w 88"/>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51" name="Freeform 19"/>
              <p:cNvSpPr/>
              <p:nvPr/>
            </p:nvSpPr>
            <p:spPr bwMode="auto">
              <a:xfrm>
                <a:off x="7008514"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52" name="Freeform 20"/>
              <p:cNvSpPr/>
              <p:nvPr/>
            </p:nvSpPr>
            <p:spPr bwMode="auto">
              <a:xfrm>
                <a:off x="7063547" y="2301777"/>
                <a:ext cx="144463" cy="841375"/>
              </a:xfrm>
              <a:custGeom>
                <a:avLst/>
                <a:gdLst>
                  <a:gd name="T0" fmla="*/ 0 w 84"/>
                  <a:gd name="T1" fmla="*/ 0 h 530"/>
                  <a:gd name="T2" fmla="*/ 7 w 84"/>
                  <a:gd name="T3" fmla="*/ 3 h 530"/>
                  <a:gd name="T4" fmla="*/ 12 w 84"/>
                  <a:gd name="T5" fmla="*/ 12 h 530"/>
                  <a:gd name="T6" fmla="*/ 14 w 84"/>
                  <a:gd name="T7" fmla="*/ 25 h 530"/>
                  <a:gd name="T8" fmla="*/ 15 w 84"/>
                  <a:gd name="T9" fmla="*/ 44 h 530"/>
                  <a:gd name="T10" fmla="*/ 42 w 84"/>
                  <a:gd name="T11" fmla="*/ 488 h 530"/>
                  <a:gd name="T12" fmla="*/ 45 w 84"/>
                  <a:gd name="T13" fmla="*/ 512 h 530"/>
                  <a:gd name="T14" fmla="*/ 47 w 84"/>
                  <a:gd name="T15" fmla="*/ 520 h 530"/>
                  <a:gd name="T16" fmla="*/ 52 w 84"/>
                  <a:gd name="T17" fmla="*/ 527 h 530"/>
                  <a:gd name="T18" fmla="*/ 57 w 84"/>
                  <a:gd name="T19" fmla="*/ 530 h 530"/>
                  <a:gd name="T20" fmla="*/ 62 w 84"/>
                  <a:gd name="T21" fmla="*/ 524 h 530"/>
                  <a:gd name="T22" fmla="*/ 66 w 84"/>
                  <a:gd name="T23" fmla="*/ 512 h 530"/>
                  <a:gd name="T24" fmla="*/ 84 w 84"/>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853" name="Group 21"/>
              <p:cNvGrpSpPr/>
              <p:nvPr/>
            </p:nvGrpSpPr>
            <p:grpSpPr bwMode="auto">
              <a:xfrm>
                <a:off x="7209730" y="2290663"/>
                <a:ext cx="202935" cy="847725"/>
                <a:chOff x="4075" y="1309"/>
                <a:chExt cx="118" cy="713"/>
              </a:xfrm>
            </p:grpSpPr>
            <p:sp>
              <p:nvSpPr>
                <p:cNvPr id="248854" name="Freeform 22"/>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55" name="Freeform 23"/>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48856" name="Freeform 24"/>
              <p:cNvSpPr/>
              <p:nvPr/>
            </p:nvSpPr>
            <p:spPr bwMode="auto">
              <a:xfrm>
                <a:off x="7412665" y="2290663"/>
                <a:ext cx="60193"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57" name="Freeform 25"/>
              <p:cNvSpPr/>
              <p:nvPr/>
            </p:nvSpPr>
            <p:spPr bwMode="auto">
              <a:xfrm>
                <a:off x="7472858" y="2295427"/>
                <a:ext cx="142742" cy="841375"/>
              </a:xfrm>
              <a:custGeom>
                <a:avLst/>
                <a:gdLst>
                  <a:gd name="T0" fmla="*/ 0 w 83"/>
                  <a:gd name="T1" fmla="*/ 0 h 530"/>
                  <a:gd name="T2" fmla="*/ 7 w 83"/>
                  <a:gd name="T3" fmla="*/ 3 h 530"/>
                  <a:gd name="T4" fmla="*/ 12 w 83"/>
                  <a:gd name="T5" fmla="*/ 12 h 530"/>
                  <a:gd name="T6" fmla="*/ 13 w 83"/>
                  <a:gd name="T7" fmla="*/ 25 h 530"/>
                  <a:gd name="T8" fmla="*/ 15 w 83"/>
                  <a:gd name="T9" fmla="*/ 44 h 530"/>
                  <a:gd name="T10" fmla="*/ 42 w 83"/>
                  <a:gd name="T11" fmla="*/ 488 h 530"/>
                  <a:gd name="T12" fmla="*/ 44 w 83"/>
                  <a:gd name="T13" fmla="*/ 512 h 530"/>
                  <a:gd name="T14" fmla="*/ 46 w 83"/>
                  <a:gd name="T15" fmla="*/ 520 h 530"/>
                  <a:gd name="T16" fmla="*/ 52 w 83"/>
                  <a:gd name="T17" fmla="*/ 527 h 530"/>
                  <a:gd name="T18" fmla="*/ 56 w 83"/>
                  <a:gd name="T19" fmla="*/ 530 h 530"/>
                  <a:gd name="T20" fmla="*/ 62 w 83"/>
                  <a:gd name="T21" fmla="*/ 524 h 530"/>
                  <a:gd name="T22" fmla="*/ 65 w 83"/>
                  <a:gd name="T23" fmla="*/ 512 h 530"/>
                  <a:gd name="T24" fmla="*/ 83 w 83"/>
                  <a:gd name="T25" fmla="*/ 27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58" name="Freeform 26"/>
              <p:cNvSpPr/>
              <p:nvPr/>
            </p:nvSpPr>
            <p:spPr bwMode="auto">
              <a:xfrm>
                <a:off x="5986958" y="2297013"/>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59" name="Freeform 27"/>
              <p:cNvSpPr/>
              <p:nvPr/>
            </p:nvSpPr>
            <p:spPr bwMode="auto">
              <a:xfrm>
                <a:off x="6043711" y="2301777"/>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6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60" name="Freeform 28"/>
              <p:cNvSpPr/>
              <p:nvPr/>
            </p:nvSpPr>
            <p:spPr bwMode="auto">
              <a:xfrm>
                <a:off x="6191613"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61" name="Freeform 29"/>
              <p:cNvSpPr/>
              <p:nvPr/>
            </p:nvSpPr>
            <p:spPr bwMode="auto">
              <a:xfrm>
                <a:off x="6246646" y="2301777"/>
                <a:ext cx="146183"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862" name="Group 30"/>
              <p:cNvGrpSpPr/>
              <p:nvPr/>
            </p:nvGrpSpPr>
            <p:grpSpPr bwMode="auto">
              <a:xfrm>
                <a:off x="6392829" y="2290663"/>
                <a:ext cx="407590" cy="847725"/>
                <a:chOff x="3600" y="1309"/>
                <a:chExt cx="237" cy="713"/>
              </a:xfrm>
            </p:grpSpPr>
            <p:grpSp>
              <p:nvGrpSpPr>
                <p:cNvPr id="248863" name="Group 31"/>
                <p:cNvGrpSpPr/>
                <p:nvPr/>
              </p:nvGrpSpPr>
              <p:grpSpPr bwMode="auto">
                <a:xfrm>
                  <a:off x="3600" y="1309"/>
                  <a:ext cx="118" cy="713"/>
                  <a:chOff x="3600" y="1309"/>
                  <a:chExt cx="118" cy="713"/>
                </a:xfrm>
              </p:grpSpPr>
              <p:sp>
                <p:nvSpPr>
                  <p:cNvPr id="248864" name="Freeform 32"/>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65" name="Freeform 33"/>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48866" name="Group 34"/>
                <p:cNvGrpSpPr/>
                <p:nvPr/>
              </p:nvGrpSpPr>
              <p:grpSpPr bwMode="auto">
                <a:xfrm>
                  <a:off x="3718" y="1309"/>
                  <a:ext cx="119" cy="713"/>
                  <a:chOff x="3718" y="1309"/>
                  <a:chExt cx="119" cy="713"/>
                </a:xfrm>
              </p:grpSpPr>
              <p:sp>
                <p:nvSpPr>
                  <p:cNvPr id="248867" name="Freeform 35"/>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68" name="Freeform 36"/>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sp>
            <p:nvSpPr>
              <p:cNvPr id="248869" name="Freeform 37"/>
              <p:cNvSpPr/>
              <p:nvPr/>
            </p:nvSpPr>
            <p:spPr bwMode="auto">
              <a:xfrm>
                <a:off x="5154579" y="2297013"/>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70" name="Freeform 38"/>
              <p:cNvSpPr/>
              <p:nvPr/>
            </p:nvSpPr>
            <p:spPr bwMode="auto">
              <a:xfrm>
                <a:off x="5211332" y="2301777"/>
                <a:ext cx="14962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71" name="Freeform 39"/>
              <p:cNvSpPr/>
              <p:nvPr/>
            </p:nvSpPr>
            <p:spPr bwMode="auto">
              <a:xfrm>
                <a:off x="5359234"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72" name="Freeform 40"/>
              <p:cNvSpPr/>
              <p:nvPr/>
            </p:nvSpPr>
            <p:spPr bwMode="auto">
              <a:xfrm>
                <a:off x="5414267" y="2301777"/>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873" name="Group 41"/>
              <p:cNvGrpSpPr/>
              <p:nvPr/>
            </p:nvGrpSpPr>
            <p:grpSpPr bwMode="auto">
              <a:xfrm>
                <a:off x="5562169" y="2290663"/>
                <a:ext cx="201216" cy="847725"/>
                <a:chOff x="3117" y="1309"/>
                <a:chExt cx="117" cy="713"/>
              </a:xfrm>
            </p:grpSpPr>
            <p:sp>
              <p:nvSpPr>
                <p:cNvPr id="248874" name="Freeform 42"/>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75" name="Freeform 43"/>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48876" name="Freeform 44"/>
              <p:cNvSpPr/>
              <p:nvPr/>
            </p:nvSpPr>
            <p:spPr bwMode="auto">
              <a:xfrm>
                <a:off x="5763385" y="2290663"/>
                <a:ext cx="60192"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877" name="Freeform 45"/>
              <p:cNvSpPr/>
              <p:nvPr/>
            </p:nvSpPr>
            <p:spPr bwMode="auto">
              <a:xfrm>
                <a:off x="5823577" y="2295427"/>
                <a:ext cx="156502" cy="841375"/>
              </a:xfrm>
              <a:custGeom>
                <a:avLst/>
                <a:gdLst>
                  <a:gd name="T0" fmla="*/ 0 w 91"/>
                  <a:gd name="T1" fmla="*/ 0 h 530"/>
                  <a:gd name="T2" fmla="*/ 7 w 91"/>
                  <a:gd name="T3" fmla="*/ 3 h 530"/>
                  <a:gd name="T4" fmla="*/ 12 w 91"/>
                  <a:gd name="T5" fmla="*/ 12 h 530"/>
                  <a:gd name="T6" fmla="*/ 13 w 91"/>
                  <a:gd name="T7" fmla="*/ 25 h 530"/>
                  <a:gd name="T8" fmla="*/ 15 w 91"/>
                  <a:gd name="T9" fmla="*/ 44 h 530"/>
                  <a:gd name="T10" fmla="*/ 42 w 91"/>
                  <a:gd name="T11" fmla="*/ 488 h 530"/>
                  <a:gd name="T12" fmla="*/ 44 w 91"/>
                  <a:gd name="T13" fmla="*/ 512 h 530"/>
                  <a:gd name="T14" fmla="*/ 46 w 91"/>
                  <a:gd name="T15" fmla="*/ 520 h 530"/>
                  <a:gd name="T16" fmla="*/ 52 w 91"/>
                  <a:gd name="T17" fmla="*/ 527 h 530"/>
                  <a:gd name="T18" fmla="*/ 56 w 91"/>
                  <a:gd name="T19" fmla="*/ 530 h 530"/>
                  <a:gd name="T20" fmla="*/ 62 w 91"/>
                  <a:gd name="T21" fmla="*/ 524 h 530"/>
                  <a:gd name="T22" fmla="*/ 65 w 91"/>
                  <a:gd name="T23" fmla="*/ 512 h 530"/>
                  <a:gd name="T24" fmla="*/ 91 w 91"/>
                  <a:gd name="T25" fmla="*/ 28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48989" name="Group 157"/>
              <p:cNvGrpSpPr/>
              <p:nvPr/>
            </p:nvGrpSpPr>
            <p:grpSpPr bwMode="auto">
              <a:xfrm>
                <a:off x="2676358" y="2298601"/>
                <a:ext cx="818621" cy="844550"/>
                <a:chOff x="1439" y="1316"/>
                <a:chExt cx="476" cy="711"/>
              </a:xfrm>
            </p:grpSpPr>
            <p:grpSp>
              <p:nvGrpSpPr>
                <p:cNvPr id="248990" name="Group 158"/>
                <p:cNvGrpSpPr/>
                <p:nvPr/>
              </p:nvGrpSpPr>
              <p:grpSpPr bwMode="auto">
                <a:xfrm>
                  <a:off x="1439" y="1316"/>
                  <a:ext cx="239" cy="711"/>
                  <a:chOff x="1439" y="1316"/>
                  <a:chExt cx="239" cy="711"/>
                </a:xfrm>
              </p:grpSpPr>
              <p:sp>
                <p:nvSpPr>
                  <p:cNvPr id="248991" name="Freeform 159"/>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92" name="Freeform 160"/>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93" name="Freeform 161"/>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94" name="Freeform 162"/>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48995" name="Group 163"/>
                <p:cNvGrpSpPr/>
                <p:nvPr/>
              </p:nvGrpSpPr>
              <p:grpSpPr bwMode="auto">
                <a:xfrm>
                  <a:off x="1676" y="1316"/>
                  <a:ext cx="239" cy="711"/>
                  <a:chOff x="1676" y="1316"/>
                  <a:chExt cx="239" cy="711"/>
                </a:xfrm>
              </p:grpSpPr>
              <p:sp>
                <p:nvSpPr>
                  <p:cNvPr id="248996" name="Freeform 164"/>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97" name="Freeform 165"/>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98" name="Freeform 166"/>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48999" name="Freeform 167"/>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49000" name="Line 168"/>
                <p:cNvSpPr>
                  <a:spLocks noChangeShapeType="1"/>
                </p:cNvSpPr>
                <p:nvPr/>
              </p:nvSpPr>
              <p:spPr bwMode="auto">
                <a:xfrm flipV="1">
                  <a:off x="1674" y="1661"/>
                  <a:ext cx="3" cy="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Times New Roman" panose="02020603050405020304" pitchFamily="18" charset="0"/>
                    <a:ea typeface="黑体" panose="02010609060101010101" pitchFamily="2" charset="-122"/>
                    <a:cs typeface="Times New Roman" panose="02020603050405020304" pitchFamily="18" charset="0"/>
                  </a:endParaRPr>
                </a:p>
              </p:txBody>
            </p:sp>
          </p:grpSp>
        </p:grpSp>
        <p:cxnSp>
          <p:nvCxnSpPr>
            <p:cNvPr id="6" name="直接连接符 5"/>
            <p:cNvCxnSpPr/>
            <p:nvPr/>
          </p:nvCxnSpPr>
          <p:spPr bwMode="auto">
            <a:xfrm>
              <a:off x="1644198" y="5043156"/>
              <a:ext cx="777329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直接连接符 174"/>
            <p:cNvCxnSpPr/>
            <p:nvPr/>
          </p:nvCxnSpPr>
          <p:spPr bwMode="auto">
            <a:xfrm>
              <a:off x="1644198" y="3880884"/>
              <a:ext cx="777329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直接连接符 175"/>
            <p:cNvCxnSpPr/>
            <p:nvPr/>
          </p:nvCxnSpPr>
          <p:spPr bwMode="auto">
            <a:xfrm>
              <a:off x="1644198" y="2728813"/>
              <a:ext cx="777329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 name="矩形 7"/>
          <p:cNvSpPr/>
          <p:nvPr/>
        </p:nvSpPr>
        <p:spPr>
          <a:xfrm>
            <a:off x="3025029" y="5661248"/>
            <a:ext cx="4659528" cy="461665"/>
          </a:xfrm>
          <a:prstGeom prst="rect">
            <a:avLst/>
          </a:prstGeom>
        </p:spPr>
        <p:txBody>
          <a:bodyPr wrap="squar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最基本的三种调制方式</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14338B79-8FD5-46F1-8A19-651A319ADB19}"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88947" y="188641"/>
            <a:ext cx="9040517" cy="1475268"/>
          </a:xfrm>
        </p:spPr>
        <p:txBody>
          <a:bodyPr/>
          <a:lstStyle/>
          <a:p>
            <a:pPr algn="ctr"/>
            <a:r>
              <a:rPr lang="zh-CN" altLang="en-US" dirty="0">
                <a:latin typeface="Times New Roman" panose="02020603050405020304" pitchFamily="18" charset="0"/>
                <a:cs typeface="Times New Roman" panose="02020603050405020304" pitchFamily="18" charset="0"/>
              </a:rPr>
              <a:t>正交振幅调制 </a:t>
            </a:r>
            <a:r>
              <a:rPr lang="en-US" altLang="zh-CN" dirty="0">
                <a:latin typeface="Times New Roman" panose="02020603050405020304" pitchFamily="18" charset="0"/>
                <a:cs typeface="Times New Roman" panose="02020603050405020304" pitchFamily="18" charset="0"/>
              </a:rPr>
              <a:t>QAM</a:t>
            </a:r>
            <a:br>
              <a:rPr lang="en-US" altLang="zh-CN" dirty="0">
                <a:latin typeface="Times New Roman" panose="02020603050405020304" pitchFamily="18" charset="0"/>
                <a:cs typeface="Times New Roman" panose="02020603050405020304" pitchFamily="18" charset="0"/>
              </a:rPr>
            </a:br>
            <a:r>
              <a:rPr lang="en-US" altLang="zh-CN" sz="3600" dirty="0">
                <a:latin typeface="Times New Roman" panose="02020603050405020304" pitchFamily="18" charset="0"/>
                <a:cs typeface="Times New Roman" panose="02020603050405020304" pitchFamily="18" charset="0"/>
              </a:rPr>
              <a:t>(Quadrature Amplitude Modulation)</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560512" y="2207617"/>
            <a:ext cx="3221569" cy="2949575"/>
            <a:chOff x="584729" y="2640013"/>
            <a:chExt cx="2971800" cy="2584450"/>
          </a:xfrm>
        </p:grpSpPr>
        <p:sp>
          <p:nvSpPr>
            <p:cNvPr id="250884" name="Line 4"/>
            <p:cNvSpPr>
              <a:spLocks noChangeShapeType="1"/>
            </p:cNvSpPr>
            <p:nvPr/>
          </p:nvSpPr>
          <p:spPr bwMode="auto">
            <a:xfrm>
              <a:off x="2077508" y="2640013"/>
              <a:ext cx="0" cy="2584450"/>
            </a:xfrm>
            <a:prstGeom prst="line">
              <a:avLst/>
            </a:prstGeom>
            <a:noFill/>
            <a:ln w="28575">
              <a:solidFill>
                <a:srgbClr val="333399"/>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85" name="Oval 5"/>
            <p:cNvSpPr>
              <a:spLocks noChangeArrowheads="1"/>
            </p:cNvSpPr>
            <p:nvPr/>
          </p:nvSpPr>
          <p:spPr bwMode="auto">
            <a:xfrm>
              <a:off x="1172898" y="4230688"/>
              <a:ext cx="80831"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86" name="Oval 6"/>
            <p:cNvSpPr>
              <a:spLocks noChangeArrowheads="1"/>
            </p:cNvSpPr>
            <p:nvPr/>
          </p:nvSpPr>
          <p:spPr bwMode="auto">
            <a:xfrm>
              <a:off x="1172898" y="3151188"/>
              <a:ext cx="80831"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87" name="Oval 7"/>
            <p:cNvSpPr>
              <a:spLocks noChangeArrowheads="1"/>
            </p:cNvSpPr>
            <p:nvPr/>
          </p:nvSpPr>
          <p:spPr bwMode="auto">
            <a:xfrm>
              <a:off x="2344076" y="3151188"/>
              <a:ext cx="80830"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88" name="Oval 8"/>
            <p:cNvSpPr>
              <a:spLocks noChangeArrowheads="1"/>
            </p:cNvSpPr>
            <p:nvPr/>
          </p:nvSpPr>
          <p:spPr bwMode="auto">
            <a:xfrm>
              <a:off x="1749029" y="3151188"/>
              <a:ext cx="80830"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89" name="Oval 9"/>
            <p:cNvSpPr>
              <a:spLocks noChangeArrowheads="1"/>
            </p:cNvSpPr>
            <p:nvPr/>
          </p:nvSpPr>
          <p:spPr bwMode="auto">
            <a:xfrm>
              <a:off x="1172898" y="3697288"/>
              <a:ext cx="80831"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90" name="Oval 10"/>
            <p:cNvSpPr>
              <a:spLocks noChangeArrowheads="1"/>
            </p:cNvSpPr>
            <p:nvPr/>
          </p:nvSpPr>
          <p:spPr bwMode="auto">
            <a:xfrm>
              <a:off x="2345796" y="3695701"/>
              <a:ext cx="80831" cy="74613"/>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91" name="Oval 11"/>
            <p:cNvSpPr>
              <a:spLocks noChangeArrowheads="1"/>
            </p:cNvSpPr>
            <p:nvPr/>
          </p:nvSpPr>
          <p:spPr bwMode="auto">
            <a:xfrm>
              <a:off x="1750748" y="3697288"/>
              <a:ext cx="80831"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92" name="Oval 12"/>
            <p:cNvSpPr>
              <a:spLocks noChangeArrowheads="1"/>
            </p:cNvSpPr>
            <p:nvPr/>
          </p:nvSpPr>
          <p:spPr bwMode="auto">
            <a:xfrm>
              <a:off x="2918487" y="3151188"/>
              <a:ext cx="80830"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rgbClr val="C00000"/>
                </a:solidFill>
                <a:latin typeface="Times New Roman" panose="02020603050405020304" pitchFamily="18" charset="0"/>
                <a:cs typeface="Times New Roman" panose="02020603050405020304" pitchFamily="18" charset="0"/>
              </a:endParaRPr>
            </a:p>
          </p:txBody>
        </p:sp>
        <p:sp>
          <p:nvSpPr>
            <p:cNvPr id="250893" name="Oval 13"/>
            <p:cNvSpPr>
              <a:spLocks noChangeArrowheads="1"/>
            </p:cNvSpPr>
            <p:nvPr/>
          </p:nvSpPr>
          <p:spPr bwMode="auto">
            <a:xfrm>
              <a:off x="2345796" y="4229101"/>
              <a:ext cx="80831" cy="74613"/>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94" name="Oval 14"/>
            <p:cNvSpPr>
              <a:spLocks noChangeArrowheads="1"/>
            </p:cNvSpPr>
            <p:nvPr/>
          </p:nvSpPr>
          <p:spPr bwMode="auto">
            <a:xfrm>
              <a:off x="1750748" y="4230688"/>
              <a:ext cx="80831"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95" name="Oval 15"/>
            <p:cNvSpPr>
              <a:spLocks noChangeArrowheads="1"/>
            </p:cNvSpPr>
            <p:nvPr/>
          </p:nvSpPr>
          <p:spPr bwMode="auto">
            <a:xfrm>
              <a:off x="2918487" y="3695701"/>
              <a:ext cx="80830" cy="74613"/>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96" name="Oval 16"/>
            <p:cNvSpPr>
              <a:spLocks noChangeArrowheads="1"/>
            </p:cNvSpPr>
            <p:nvPr/>
          </p:nvSpPr>
          <p:spPr bwMode="auto">
            <a:xfrm>
              <a:off x="2344076" y="4786313"/>
              <a:ext cx="80830"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97" name="Oval 17"/>
            <p:cNvSpPr>
              <a:spLocks noChangeArrowheads="1"/>
            </p:cNvSpPr>
            <p:nvPr/>
          </p:nvSpPr>
          <p:spPr bwMode="auto">
            <a:xfrm>
              <a:off x="1172898" y="4786313"/>
              <a:ext cx="80831"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98" name="Oval 18"/>
            <p:cNvSpPr>
              <a:spLocks noChangeArrowheads="1"/>
            </p:cNvSpPr>
            <p:nvPr/>
          </p:nvSpPr>
          <p:spPr bwMode="auto">
            <a:xfrm>
              <a:off x="2918487" y="4230688"/>
              <a:ext cx="80830"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899" name="Oval 19"/>
            <p:cNvSpPr>
              <a:spLocks noChangeArrowheads="1"/>
            </p:cNvSpPr>
            <p:nvPr/>
          </p:nvSpPr>
          <p:spPr bwMode="auto">
            <a:xfrm>
              <a:off x="1749029" y="4786313"/>
              <a:ext cx="80830"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900" name="Oval 20"/>
            <p:cNvSpPr>
              <a:spLocks noChangeArrowheads="1"/>
            </p:cNvSpPr>
            <p:nvPr/>
          </p:nvSpPr>
          <p:spPr bwMode="auto">
            <a:xfrm>
              <a:off x="2918487" y="4786313"/>
              <a:ext cx="80830" cy="74612"/>
            </a:xfrm>
            <a:prstGeom prst="ellipse">
              <a:avLst/>
            </a:prstGeom>
            <a:solidFill>
              <a:srgbClr val="3333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901" name="Line 21"/>
            <p:cNvSpPr>
              <a:spLocks noChangeShapeType="1"/>
            </p:cNvSpPr>
            <p:nvPr/>
          </p:nvSpPr>
          <p:spPr bwMode="auto">
            <a:xfrm>
              <a:off x="584729" y="4011613"/>
              <a:ext cx="2641600"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902" name="Line 22"/>
            <p:cNvSpPr>
              <a:spLocks noChangeShapeType="1"/>
            </p:cNvSpPr>
            <p:nvPr/>
          </p:nvSpPr>
          <p:spPr bwMode="auto">
            <a:xfrm>
              <a:off x="584729" y="4011613"/>
              <a:ext cx="297180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903" name="Line 23"/>
            <p:cNvSpPr>
              <a:spLocks noChangeShapeType="1"/>
            </p:cNvSpPr>
            <p:nvPr/>
          </p:nvSpPr>
          <p:spPr bwMode="auto">
            <a:xfrm flipV="1">
              <a:off x="2077508" y="3197225"/>
              <a:ext cx="297525" cy="808038"/>
            </a:xfrm>
            <a:prstGeom prst="line">
              <a:avLst/>
            </a:prstGeom>
            <a:noFill/>
            <a:ln w="28575">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904" name="Freeform 24"/>
            <p:cNvSpPr/>
            <p:nvPr/>
          </p:nvSpPr>
          <p:spPr bwMode="auto">
            <a:xfrm>
              <a:off x="2170378" y="3751263"/>
              <a:ext cx="189177" cy="260350"/>
            </a:xfrm>
            <a:custGeom>
              <a:avLst/>
              <a:gdLst>
                <a:gd name="T0" fmla="*/ 0 w 110"/>
                <a:gd name="T1" fmla="*/ 0 h 164"/>
                <a:gd name="T2" fmla="*/ 44 w 110"/>
                <a:gd name="T3" fmla="*/ 24 h 164"/>
                <a:gd name="T4" fmla="*/ 86 w 110"/>
                <a:gd name="T5" fmla="*/ 66 h 164"/>
                <a:gd name="T6" fmla="*/ 104 w 110"/>
                <a:gd name="T7" fmla="*/ 112 h 164"/>
                <a:gd name="T8" fmla="*/ 110 w 110"/>
                <a:gd name="T9" fmla="*/ 164 h 164"/>
              </a:gdLst>
              <a:ahLst/>
              <a:cxnLst>
                <a:cxn ang="0">
                  <a:pos x="T0" y="T1"/>
                </a:cxn>
                <a:cxn ang="0">
                  <a:pos x="T2" y="T3"/>
                </a:cxn>
                <a:cxn ang="0">
                  <a:pos x="T4" y="T5"/>
                </a:cxn>
                <a:cxn ang="0">
                  <a:pos x="T6" y="T7"/>
                </a:cxn>
                <a:cxn ang="0">
                  <a:pos x="T8" y="T9"/>
                </a:cxn>
              </a:cxnLst>
              <a:rect l="0" t="0" r="r" b="b"/>
              <a:pathLst>
                <a:path w="110" h="164">
                  <a:moveTo>
                    <a:pt x="0" y="0"/>
                  </a:moveTo>
                  <a:cubicBezTo>
                    <a:pt x="7" y="4"/>
                    <a:pt x="30" y="13"/>
                    <a:pt x="44" y="24"/>
                  </a:cubicBezTo>
                  <a:cubicBezTo>
                    <a:pt x="58" y="35"/>
                    <a:pt x="76" y="51"/>
                    <a:pt x="86" y="66"/>
                  </a:cubicBezTo>
                  <a:cubicBezTo>
                    <a:pt x="96" y="81"/>
                    <a:pt x="100" y="96"/>
                    <a:pt x="104" y="112"/>
                  </a:cubicBezTo>
                  <a:cubicBezTo>
                    <a:pt x="108" y="128"/>
                    <a:pt x="109" y="153"/>
                    <a:pt x="110" y="164"/>
                  </a:cubicBez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latin typeface="Times New Roman" panose="02020603050405020304" pitchFamily="18" charset="0"/>
                <a:cs typeface="Times New Roman" panose="02020603050405020304" pitchFamily="18" charset="0"/>
              </a:endParaRPr>
            </a:p>
          </p:txBody>
        </p:sp>
        <p:sp>
          <p:nvSpPr>
            <p:cNvPr id="250905" name="Text Box 25"/>
            <p:cNvSpPr txBox="1">
              <a:spLocks noChangeArrowheads="1"/>
            </p:cNvSpPr>
            <p:nvPr/>
          </p:nvSpPr>
          <p:spPr bwMode="auto">
            <a:xfrm>
              <a:off x="2044833" y="3319463"/>
              <a:ext cx="264987" cy="32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00000"/>
                  </a:solidFill>
                  <a:latin typeface="Times New Roman" panose="02020603050405020304" pitchFamily="18" charset="0"/>
                  <a:cs typeface="Times New Roman" panose="02020603050405020304" pitchFamily="18" charset="0"/>
                </a:rPr>
                <a:t>r</a:t>
              </a:r>
              <a:endParaRPr kumimoji="1"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250906" name="Text Box 26"/>
            <p:cNvSpPr txBox="1">
              <a:spLocks noChangeArrowheads="1"/>
            </p:cNvSpPr>
            <p:nvPr/>
          </p:nvSpPr>
          <p:spPr bwMode="auto">
            <a:xfrm>
              <a:off x="2287323" y="3646804"/>
              <a:ext cx="298998" cy="32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00000"/>
                  </a:solidFill>
                  <a:latin typeface="Times New Roman" panose="02020603050405020304" pitchFamily="18" charset="0"/>
                  <a:cs typeface="Times New Roman" panose="02020603050405020304" pitchFamily="18" charset="0"/>
                  <a:sym typeface="Symbol" panose="05050102010706020507" pitchFamily="18" charset="2"/>
                </a:rPr>
                <a:t></a:t>
              </a:r>
              <a:endParaRPr kumimoji="1"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250907" name="Text Box 27"/>
            <p:cNvSpPr txBox="1">
              <a:spLocks noChangeArrowheads="1"/>
            </p:cNvSpPr>
            <p:nvPr/>
          </p:nvSpPr>
          <p:spPr bwMode="auto">
            <a:xfrm>
              <a:off x="2131880" y="2826579"/>
              <a:ext cx="622543" cy="32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00000"/>
                  </a:solidFill>
                  <a:latin typeface="Times New Roman" panose="02020603050405020304" pitchFamily="18" charset="0"/>
                  <a:cs typeface="Times New Roman" panose="02020603050405020304" pitchFamily="18" charset="0"/>
                  <a:sym typeface="Symbol" panose="05050102010706020507" pitchFamily="18" charset="2"/>
                </a:rPr>
                <a:t>(r, )</a:t>
              </a:r>
              <a:endParaRPr kumimoji="1" lang="en-US" altLang="zh-CN" b="1" dirty="0">
                <a:solidFill>
                  <a:srgbClr val="C00000"/>
                </a:solidFill>
                <a:latin typeface="Times New Roman" panose="02020603050405020304" pitchFamily="18" charset="0"/>
                <a:cs typeface="Times New Roman" panose="02020603050405020304" pitchFamily="18" charset="0"/>
              </a:endParaRPr>
            </a:p>
          </p:txBody>
        </p:sp>
      </p:grpSp>
      <p:sp>
        <p:nvSpPr>
          <p:cNvPr id="250910" name="Text Box 30"/>
          <p:cNvSpPr txBox="1">
            <a:spLocks noChangeArrowheads="1"/>
          </p:cNvSpPr>
          <p:nvPr/>
        </p:nvSpPr>
        <p:spPr bwMode="auto">
          <a:xfrm>
            <a:off x="488505" y="5229200"/>
            <a:ext cx="9145016" cy="830997"/>
          </a:xfrm>
          <a:prstGeom prst="rect">
            <a:avLst/>
          </a:prstGeom>
          <a:solidFill>
            <a:srgbClr val="66FFFF"/>
          </a:solidFill>
          <a:ln>
            <a:solidFill>
              <a:srgbClr val="000066"/>
            </a:solidFill>
          </a:ln>
          <a:effectLst/>
        </p:spPr>
        <p:txBody>
          <a:bodyPr wrap="square">
            <a:spAutoFit/>
          </a:bodyPr>
          <a:lstStyle/>
          <a:p>
            <a:pPr algn="l"/>
            <a:r>
              <a:rPr lang="zh-CN" altLang="en-US"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不是码元越多越好。若每一个码元可表示的比特数越多，则在接收端进行解调时要正确识别每一种状态就越困难，出错率增加。 </a:t>
            </a:r>
            <a:endParaRPr lang="zh-CN" altLang="en-US"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50914" name="Text Box 34"/>
          <p:cNvSpPr txBox="1">
            <a:spLocks noChangeArrowheads="1"/>
          </p:cNvSpPr>
          <p:nvPr/>
        </p:nvSpPr>
        <p:spPr bwMode="auto">
          <a:xfrm>
            <a:off x="776536" y="1692097"/>
            <a:ext cx="1005403" cy="584775"/>
          </a:xfrm>
          <a:prstGeom prst="rect">
            <a:avLst/>
          </a:prstGeom>
          <a:noFill/>
          <a:ln w="9525">
            <a:solidFill>
              <a:srgbClr val="33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举例</a:t>
            </a:r>
            <a:endParaRPr lang="zh-CN" altLang="en-US" sz="3200"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矩形 1"/>
          <p:cNvSpPr/>
          <p:nvPr/>
        </p:nvSpPr>
        <p:spPr>
          <a:xfrm>
            <a:off x="4088904" y="1702549"/>
            <a:ext cx="5472608" cy="1200329"/>
          </a:xfrm>
          <a:prstGeom prst="rect">
            <a:avLst/>
          </a:prstGeom>
          <a:solidFill>
            <a:srgbClr val="FFFF66"/>
          </a:solidFill>
          <a:ln>
            <a:solidFill>
              <a:srgbClr val="333399"/>
            </a:solidFill>
          </a:ln>
        </p:spPr>
        <p:txBody>
          <a:bodyPr wrap="square">
            <a:spAutoFit/>
          </a:bodyPr>
          <a:lstStyle/>
          <a:p>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为了达到更高的信息传输速率，必须采用技术上更为复杂的多元制的振幅相位混合调制方法</a:t>
            </a: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4" name="TextBox 3"/>
          <p:cNvSpPr txBox="1"/>
          <p:nvPr/>
        </p:nvSpPr>
        <p:spPr>
          <a:xfrm>
            <a:off x="4088904" y="2982431"/>
            <a:ext cx="5472608" cy="2246769"/>
          </a:xfrm>
          <a:prstGeom prst="rect">
            <a:avLst/>
          </a:prstGeom>
          <a:noFill/>
        </p:spPr>
        <p:txBody>
          <a:bodyPr wrap="square" rtlCol="0">
            <a:spAutoFit/>
          </a:bodyPr>
          <a:lstStyle/>
          <a:p>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例如：</a:t>
            </a:r>
            <a:endPar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marL="342900" indent="-342900">
              <a:buSzPct val="85000"/>
              <a:buFont typeface="Wingdings" panose="05000000000000000000" pitchFamily="2" charset="2"/>
              <a:buChar char="n"/>
            </a:pP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可供选择的相位有 </a:t>
            </a:r>
            <a:r>
              <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12 </a:t>
            </a: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种，而对于每一种相位有 </a:t>
            </a:r>
            <a:r>
              <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 </a:t>
            </a: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或 </a:t>
            </a:r>
            <a:r>
              <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2 </a:t>
            </a: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种振幅可供选择。总共有 </a:t>
            </a:r>
            <a:r>
              <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16 </a:t>
            </a: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种组合，即 </a:t>
            </a:r>
            <a:r>
              <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16 </a:t>
            </a: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个码元。</a:t>
            </a:r>
            <a:endPar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marL="342900" indent="-342900">
              <a:buSzPct val="85000"/>
              <a:buFont typeface="Wingdings" panose="05000000000000000000" pitchFamily="2" charset="2"/>
              <a:buChar char="n"/>
            </a:pP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由于 </a:t>
            </a:r>
            <a:r>
              <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4 bit </a:t>
            </a: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编码共有 </a:t>
            </a:r>
            <a:r>
              <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16 </a:t>
            </a: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种不同的组合，因此这 </a:t>
            </a:r>
            <a:r>
              <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16 </a:t>
            </a: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个点中的每个点可对应于一种 </a:t>
            </a:r>
            <a:r>
              <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4 bit </a:t>
            </a: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的编码。数据传输率可提高 </a:t>
            </a:r>
            <a:r>
              <a:rPr lang="en-US" altLang="zh-CN"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4 </a:t>
            </a:r>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倍。 </a:t>
            </a:r>
            <a:endPar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14338B79-8FD5-46F1-8A19-651A319ADB19}"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88947" y="188641"/>
            <a:ext cx="9040517" cy="147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defTabSz="457200" rtl="0" eaLnBrk="1" fontAlgn="base" hangingPunct="1">
              <a:spcBef>
                <a:spcPct val="0"/>
              </a:spcBef>
              <a:spcAft>
                <a:spcPct val="0"/>
              </a:spcAft>
              <a:defRPr sz="4000" kern="1200">
                <a:ln w="3175" cmpd="sng">
                  <a:noFill/>
                </a:ln>
                <a:solidFill>
                  <a:schemeClr val="tx1"/>
                </a:solidFill>
                <a:latin typeface="+mj-lt"/>
                <a:ea typeface="+mj-ea"/>
                <a:cs typeface="+mj-cs"/>
              </a:defRPr>
            </a:lvl1pPr>
            <a:lvl2pPr algn="ctr" defTabSz="457200" rtl="0" eaLnBrk="1" fontAlgn="base" hangingPunct="1">
              <a:spcBef>
                <a:spcPct val="0"/>
              </a:spcBef>
              <a:spcAft>
                <a:spcPct val="0"/>
              </a:spcAft>
              <a:defRPr sz="4000">
                <a:solidFill>
                  <a:schemeClr val="tx1"/>
                </a:solidFill>
                <a:latin typeface="Corbel" panose="020B0503020204020204" pitchFamily="34" charset="0"/>
              </a:defRPr>
            </a:lvl2pPr>
            <a:lvl3pPr algn="ctr" defTabSz="457200" rtl="0" eaLnBrk="1" fontAlgn="base" hangingPunct="1">
              <a:spcBef>
                <a:spcPct val="0"/>
              </a:spcBef>
              <a:spcAft>
                <a:spcPct val="0"/>
              </a:spcAft>
              <a:defRPr sz="4000">
                <a:solidFill>
                  <a:schemeClr val="tx1"/>
                </a:solidFill>
                <a:latin typeface="Corbel" panose="020B0503020204020204" pitchFamily="34" charset="0"/>
              </a:defRPr>
            </a:lvl3pPr>
            <a:lvl4pPr algn="ctr" defTabSz="457200" rtl="0" eaLnBrk="1" fontAlgn="base" hangingPunct="1">
              <a:spcBef>
                <a:spcPct val="0"/>
              </a:spcBef>
              <a:spcAft>
                <a:spcPct val="0"/>
              </a:spcAft>
              <a:defRPr sz="4000">
                <a:solidFill>
                  <a:schemeClr val="tx1"/>
                </a:solidFill>
                <a:latin typeface="Corbel" panose="020B0503020204020204" pitchFamily="34" charset="0"/>
              </a:defRPr>
            </a:lvl4pPr>
            <a:lvl5pPr algn="ctr" defTabSz="457200" rtl="0" eaLnBrk="1" fontAlgn="base" hangingPunct="1">
              <a:spcBef>
                <a:spcPct val="0"/>
              </a:spcBef>
              <a:spcAft>
                <a:spcPct val="0"/>
              </a:spcAft>
              <a:defRPr sz="4000">
                <a:solidFill>
                  <a:schemeClr val="tx1"/>
                </a:solidFill>
                <a:latin typeface="Corbel" panose="020B0503020204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latin typeface="Times New Roman" panose="02020603050405020304" pitchFamily="18" charset="0"/>
                <a:cs typeface="Times New Roman" panose="02020603050405020304" pitchFamily="18" charset="0"/>
              </a:rPr>
              <a:t>正交振幅调制 </a:t>
            </a:r>
            <a:r>
              <a:rPr lang="en-US" altLang="zh-CN" dirty="0">
                <a:latin typeface="Times New Roman" panose="02020603050405020304" pitchFamily="18" charset="0"/>
                <a:cs typeface="Times New Roman" panose="02020603050405020304" pitchFamily="18" charset="0"/>
              </a:rPr>
              <a:t>QAM</a:t>
            </a:r>
            <a:br>
              <a:rPr lang="en-US" altLang="zh-CN" dirty="0">
                <a:latin typeface="Times New Roman" panose="02020603050405020304" pitchFamily="18" charset="0"/>
                <a:cs typeface="Times New Roman" panose="02020603050405020304" pitchFamily="18" charset="0"/>
              </a:rPr>
            </a:br>
            <a:r>
              <a:rPr lang="en-US" altLang="zh-CN" sz="3600" dirty="0">
                <a:latin typeface="Times New Roman" panose="02020603050405020304" pitchFamily="18" charset="0"/>
                <a:cs typeface="Times New Roman" panose="02020603050405020304" pitchFamily="18" charset="0"/>
              </a:rPr>
              <a:t>(Quadrature Amplitude Modulation)</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sp>
        <p:nvSpPr>
          <p:cNvPr id="5" name="内容占位符 4"/>
          <p:cNvSpPr>
            <a:spLocks noGrp="1"/>
          </p:cNvSpPr>
          <p:nvPr>
            <p:ph idx="1"/>
          </p:nvPr>
        </p:nvSpPr>
        <p:spPr>
          <a:xfrm>
            <a:off x="1031983" y="1988840"/>
            <a:ext cx="8346723" cy="3332816"/>
          </a:xfrm>
        </p:spPr>
        <p:txBody>
          <a:bodyPr/>
          <a:lstStyle/>
          <a:p>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QAM</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是一种</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1"/>
              </a:rPr>
              <a:t>矢量</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2"/>
              </a:rPr>
              <a:t>调制</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，将输入</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3"/>
              </a:rPr>
              <a:t>比特</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先映射（一般采用</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4"/>
              </a:rPr>
              <a:t>格雷码</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）到一个复平面（</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5"/>
              </a:rPr>
              <a:t>星座</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）上，形成复数调制符号，然后将符号的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I</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分量（对应复平面的实部和虚部，也就是水平和垂直方向）采用幅度调制，分别对应调制在相互正交（</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6"/>
              </a:rPr>
              <a:t>时域</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正交）的两个</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7"/>
              </a:rPr>
              <a:t>载波</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coswt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sinwt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）上。这样与幅度调制</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(AM)</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相比，其频谱利用率将提高</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倍。</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QAM</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是</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8"/>
              </a:rPr>
              <a:t>幅度</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9"/>
              </a:rPr>
              <a:t>相位</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联合</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2"/>
              </a:rPr>
              <a:t>调制</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的技术，它同时利用了</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7"/>
              </a:rPr>
              <a:t>载波</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的幅度和相位来传递信息</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3"/>
              </a:rPr>
              <a:t>比特</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，因此在最小距离相同的条件下可实现更高的</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10"/>
              </a:rPr>
              <a:t>频带</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利用率，</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QAM</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最高已达到</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1024-QAM</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1024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个样点）。样点数目越多，其</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11"/>
              </a:rPr>
              <a:t>传输效率</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越高，例如具有</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16</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个样点的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16-QAM</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信号，每个样点表示一种</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1"/>
              </a:rPr>
              <a:t>矢量</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状态，</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16-QAM</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16</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态，每</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位</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12"/>
              </a:rPr>
              <a:t>二进制</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数规定了</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16</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态中的一态，</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16-QAM</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中规定了</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16</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种</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7"/>
              </a:rPr>
              <a:t>载波</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9"/>
              </a:rPr>
              <a:t>相位</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的组合，</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16-QAM</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的每个符号和周期传送</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hlinkClick r:id="rId3"/>
              </a:rPr>
              <a:t>比特</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a:latin typeface="Times New Roman" panose="02020603050405020304" pitchFamily="18" charset="0"/>
                <a:ea typeface="Arial Unicode MS" panose="020B0604020202020204" pitchFamily="34" charset="-122"/>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物理层的基本概念</a:t>
            </a:r>
            <a:endParaRPr lang="zh-CN" altLang="en-US"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idx="1"/>
          </p:nvPr>
        </p:nvSpPr>
        <p:spPr>
          <a:xfrm>
            <a:off x="1063978" y="1772816"/>
            <a:ext cx="8346723" cy="3332816"/>
          </a:xfrm>
        </p:spPr>
        <p:txBody>
          <a:bodyPr/>
          <a:lstStyle/>
          <a:p>
            <a:r>
              <a:rPr lang="zh-CN" altLang="zh-CN" sz="2500" dirty="0">
                <a:latin typeface="Times New Roman" panose="02020603050405020304" pitchFamily="18" charset="0"/>
                <a:cs typeface="Times New Roman" panose="02020603050405020304" pitchFamily="18" charset="0"/>
              </a:rPr>
              <a:t>物理层考虑的是怎样才能在连接各种计算机的传输媒体上</a:t>
            </a:r>
            <a:r>
              <a:rPr lang="zh-CN" altLang="zh-CN" sz="2500" dirty="0">
                <a:solidFill>
                  <a:srgbClr val="FF0000"/>
                </a:solidFill>
                <a:latin typeface="Times New Roman" panose="02020603050405020304" pitchFamily="18" charset="0"/>
                <a:cs typeface="Times New Roman" panose="02020603050405020304" pitchFamily="18" charset="0"/>
              </a:rPr>
              <a:t>传输数据比特流，</a:t>
            </a:r>
            <a:r>
              <a:rPr lang="zh-CN" altLang="zh-CN" sz="2500" dirty="0">
                <a:latin typeface="Times New Roman" panose="02020603050405020304" pitchFamily="18" charset="0"/>
                <a:cs typeface="Times New Roman" panose="02020603050405020304" pitchFamily="18" charset="0"/>
              </a:rPr>
              <a:t>而</a:t>
            </a:r>
            <a:r>
              <a:rPr lang="zh-CN" altLang="zh-CN" sz="2500" dirty="0">
                <a:solidFill>
                  <a:srgbClr val="FF0000"/>
                </a:solidFill>
                <a:latin typeface="Times New Roman" panose="02020603050405020304" pitchFamily="18" charset="0"/>
                <a:cs typeface="Times New Roman" panose="02020603050405020304" pitchFamily="18" charset="0"/>
              </a:rPr>
              <a:t>不是指具体的传输媒体。</a:t>
            </a:r>
            <a:endParaRPr lang="en-US" altLang="zh-CN" sz="2500" dirty="0">
              <a:solidFill>
                <a:srgbClr val="FF0000"/>
              </a:solidFill>
              <a:latin typeface="Times New Roman" panose="02020603050405020304" pitchFamily="18" charset="0"/>
              <a:cs typeface="Times New Roman" panose="02020603050405020304" pitchFamily="18" charset="0"/>
            </a:endParaRPr>
          </a:p>
          <a:p>
            <a:r>
              <a:rPr lang="zh-CN" altLang="zh-CN" sz="2500" dirty="0">
                <a:latin typeface="Times New Roman" panose="02020603050405020304" pitchFamily="18" charset="0"/>
                <a:cs typeface="Times New Roman" panose="02020603050405020304" pitchFamily="18" charset="0"/>
              </a:rPr>
              <a:t>物理层的作用是要尽可能地</a:t>
            </a:r>
            <a:r>
              <a:rPr lang="zh-CN" altLang="zh-CN" sz="2500" dirty="0">
                <a:solidFill>
                  <a:srgbClr val="FF0000"/>
                </a:solidFill>
                <a:latin typeface="Times New Roman" panose="02020603050405020304" pitchFamily="18" charset="0"/>
                <a:cs typeface="Times New Roman" panose="02020603050405020304" pitchFamily="18" charset="0"/>
              </a:rPr>
              <a:t>屏蔽</a:t>
            </a:r>
            <a:r>
              <a:rPr lang="zh-CN" altLang="zh-CN" sz="2500" dirty="0">
                <a:latin typeface="Times New Roman" panose="02020603050405020304" pitchFamily="18" charset="0"/>
                <a:cs typeface="Times New Roman" panose="02020603050405020304" pitchFamily="18" charset="0"/>
              </a:rPr>
              <a:t>掉</a:t>
            </a:r>
            <a:r>
              <a:rPr lang="zh-CN" altLang="en-US" sz="2500" dirty="0">
                <a:latin typeface="Times New Roman" panose="02020603050405020304" pitchFamily="18" charset="0"/>
                <a:cs typeface="Times New Roman" panose="02020603050405020304" pitchFamily="18" charset="0"/>
              </a:rPr>
              <a:t>不同</a:t>
            </a:r>
            <a:r>
              <a:rPr lang="zh-CN" altLang="zh-CN" sz="2500" dirty="0">
                <a:latin typeface="Times New Roman" panose="02020603050405020304" pitchFamily="18" charset="0"/>
                <a:cs typeface="Times New Roman" panose="02020603050405020304" pitchFamily="18" charset="0"/>
              </a:rPr>
              <a:t>传输媒体和通信手段的差异</a:t>
            </a:r>
            <a:r>
              <a:rPr lang="zh-CN" altLang="en-US" sz="2500" dirty="0">
                <a:latin typeface="Times New Roman" panose="02020603050405020304" pitchFamily="18" charset="0"/>
                <a:cs typeface="Times New Roman" panose="02020603050405020304" pitchFamily="18" charset="0"/>
              </a:rPr>
              <a:t>。</a:t>
            </a:r>
            <a:endParaRPr lang="en-US" altLang="zh-CN" sz="2500" dirty="0">
              <a:latin typeface="Times New Roman" panose="02020603050405020304" pitchFamily="18" charset="0"/>
              <a:cs typeface="Times New Roman" panose="02020603050405020304" pitchFamily="18" charset="0"/>
            </a:endParaRPr>
          </a:p>
          <a:p>
            <a:r>
              <a:rPr lang="zh-CN" altLang="zh-CN" sz="2500" dirty="0">
                <a:latin typeface="Times New Roman" panose="02020603050405020304" pitchFamily="18" charset="0"/>
                <a:cs typeface="Times New Roman" panose="02020603050405020304" pitchFamily="18" charset="0"/>
              </a:rPr>
              <a:t>用于物理层的协议也常称为物理层</a:t>
            </a:r>
            <a:r>
              <a:rPr lang="zh-CN" altLang="zh-CN" sz="2500" dirty="0">
                <a:solidFill>
                  <a:srgbClr val="FF0000"/>
                </a:solidFill>
                <a:latin typeface="Times New Roman" panose="02020603050405020304" pitchFamily="18" charset="0"/>
                <a:cs typeface="Times New Roman" panose="02020603050405020304" pitchFamily="18" charset="0"/>
              </a:rPr>
              <a:t>规程</a:t>
            </a:r>
            <a:r>
              <a:rPr lang="en-US" altLang="zh-CN" sz="2500" dirty="0">
                <a:solidFill>
                  <a:srgbClr val="FF0000"/>
                </a:solidFill>
                <a:latin typeface="Times New Roman" panose="02020603050405020304" pitchFamily="18" charset="0"/>
                <a:cs typeface="Times New Roman" panose="02020603050405020304" pitchFamily="18" charset="0"/>
              </a:rPr>
              <a:t> </a:t>
            </a:r>
            <a:r>
              <a:rPr lang="en-US" altLang="zh-CN" sz="2500" dirty="0">
                <a:latin typeface="Times New Roman" panose="02020603050405020304" pitchFamily="18" charset="0"/>
                <a:cs typeface="Times New Roman" panose="02020603050405020304" pitchFamily="18" charset="0"/>
              </a:rPr>
              <a:t>(procedure)</a:t>
            </a:r>
            <a:r>
              <a:rPr lang="zh-CN" altLang="en-US" sz="2500" dirty="0">
                <a:latin typeface="Times New Roman" panose="02020603050405020304" pitchFamily="18" charset="0"/>
                <a:cs typeface="Times New Roman" panose="02020603050405020304" pitchFamily="18" charset="0"/>
              </a:rPr>
              <a:t>。</a:t>
            </a:r>
            <a:endParaRPr lang="en-US" altLang="zh-CN" sz="2500" dirty="0">
              <a:latin typeface="Times New Roman" panose="02020603050405020304" pitchFamily="18" charset="0"/>
              <a:cs typeface="Times New Roman" panose="02020603050405020304" pitchFamily="18" charset="0"/>
            </a:endParaRPr>
          </a:p>
          <a:p>
            <a:pPr marL="0" indent="0">
              <a:buNone/>
            </a:pPr>
            <a:r>
              <a:rPr lang="zh-CN" altLang="en-US" sz="2500" dirty="0">
                <a:solidFill>
                  <a:srgbClr val="FF0000"/>
                </a:solidFill>
                <a:latin typeface="Times New Roman" panose="02020603050405020304" pitchFamily="18" charset="0"/>
                <a:cs typeface="Times New Roman" panose="02020603050405020304" pitchFamily="18" charset="0"/>
              </a:rPr>
              <a:t>物理层要解决的问题就是确保一方发送了信息比特</a:t>
            </a:r>
            <a:r>
              <a:rPr lang="en-US" altLang="zh-CN" sz="2500" dirty="0">
                <a:solidFill>
                  <a:srgbClr val="FF0000"/>
                </a:solidFill>
                <a:latin typeface="Times New Roman" panose="02020603050405020304" pitchFamily="18" charset="0"/>
                <a:cs typeface="Times New Roman" panose="02020603050405020304" pitchFamily="18" charset="0"/>
              </a:rPr>
              <a:t>1</a:t>
            </a:r>
            <a:r>
              <a:rPr lang="zh-CN" altLang="en-US" sz="2500" dirty="0">
                <a:solidFill>
                  <a:srgbClr val="FF0000"/>
                </a:solidFill>
                <a:latin typeface="Times New Roman" panose="02020603050405020304" pitchFamily="18" charset="0"/>
                <a:cs typeface="Times New Roman" panose="02020603050405020304" pitchFamily="18" charset="0"/>
              </a:rPr>
              <a:t>后，另一方接收到的也一定是比特</a:t>
            </a:r>
            <a:r>
              <a:rPr lang="en-US" altLang="zh-CN" sz="2500" dirty="0">
                <a:solidFill>
                  <a:srgbClr val="FF0000"/>
                </a:solidFill>
                <a:latin typeface="Times New Roman" panose="02020603050405020304" pitchFamily="18" charset="0"/>
                <a:cs typeface="Times New Roman" panose="02020603050405020304" pitchFamily="18" charset="0"/>
              </a:rPr>
              <a:t>1</a:t>
            </a:r>
            <a:r>
              <a:rPr lang="zh-CN" altLang="en-US" sz="2500" dirty="0">
                <a:solidFill>
                  <a:srgbClr val="FF0000"/>
                </a:solidFill>
                <a:latin typeface="Times New Roman" panose="02020603050405020304" pitchFamily="18" charset="0"/>
                <a:cs typeface="Times New Roman" panose="02020603050405020304" pitchFamily="18" charset="0"/>
              </a:rPr>
              <a:t>。具体来说就是什么信号代表比特</a:t>
            </a:r>
            <a:r>
              <a:rPr lang="en-US" altLang="zh-CN" sz="2500" dirty="0">
                <a:solidFill>
                  <a:srgbClr val="FF0000"/>
                </a:solidFill>
                <a:latin typeface="Times New Roman" panose="02020603050405020304" pitchFamily="18" charset="0"/>
                <a:cs typeface="Times New Roman" panose="02020603050405020304" pitchFamily="18" charset="0"/>
              </a:rPr>
              <a:t>0</a:t>
            </a:r>
            <a:r>
              <a:rPr lang="zh-CN" altLang="en-US" sz="2500" dirty="0">
                <a:solidFill>
                  <a:srgbClr val="FF0000"/>
                </a:solidFill>
                <a:latin typeface="Times New Roman" panose="02020603050405020304" pitchFamily="18" charset="0"/>
                <a:cs typeface="Times New Roman" panose="02020603050405020304" pitchFamily="18" charset="0"/>
              </a:rPr>
              <a:t>和</a:t>
            </a:r>
            <a:r>
              <a:rPr lang="en-US" altLang="zh-CN" sz="2500" dirty="0">
                <a:solidFill>
                  <a:srgbClr val="FF0000"/>
                </a:solidFill>
                <a:latin typeface="Times New Roman" panose="02020603050405020304" pitchFamily="18" charset="0"/>
                <a:cs typeface="Times New Roman" panose="02020603050405020304" pitchFamily="18" charset="0"/>
              </a:rPr>
              <a:t>1 </a:t>
            </a:r>
            <a:r>
              <a:rPr lang="zh-CN" altLang="en-US" sz="2500" dirty="0">
                <a:solidFill>
                  <a:srgbClr val="FF0000"/>
                </a:solidFill>
                <a:latin typeface="Times New Roman" panose="02020603050405020304" pitchFamily="18" charset="0"/>
                <a:cs typeface="Times New Roman" panose="02020603050405020304" pitchFamily="18" charset="0"/>
              </a:rPr>
              <a:t>、一个比特持续多少纳秒、传输是否可以双向进行、初始连接如何建立、通讯结束后如何撤销连接、网络连接器的针脚数量及每针的用途等等。</a:t>
            </a:r>
            <a:endParaRPr lang="zh-CN" altLang="en-US" sz="25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脉码调制（</a:t>
            </a:r>
            <a:r>
              <a:rPr lang="en-US" altLang="zh-CN">
                <a:latin typeface="Times New Roman" panose="02020603050405020304" pitchFamily="18" charset="0"/>
                <a:cs typeface="Times New Roman" panose="02020603050405020304" pitchFamily="18" charset="0"/>
              </a:rPr>
              <a:t>PCM</a:t>
            </a:r>
            <a:r>
              <a:rPr lang="zh-CN" altLang="en-US">
                <a:latin typeface="Times New Roman" panose="02020603050405020304" pitchFamily="18" charset="0"/>
                <a:cs typeface="Times New Roman" panose="02020603050405020304" pitchFamily="18" charset="0"/>
              </a:rPr>
              <a:t>） </a:t>
            </a:r>
            <a:endParaRPr lang="zh-CN" altLang="en-US">
              <a:latin typeface="Times New Roman" panose="02020603050405020304" pitchFamily="18" charset="0"/>
              <a:cs typeface="Times New Roman" panose="02020603050405020304" pitchFamily="18" charset="0"/>
            </a:endParaRPr>
          </a:p>
        </p:txBody>
      </p:sp>
      <p:grpSp>
        <p:nvGrpSpPr>
          <p:cNvPr id="130051" name="Group 5"/>
          <p:cNvGrpSpPr/>
          <p:nvPr/>
        </p:nvGrpSpPr>
        <p:grpSpPr bwMode="auto">
          <a:xfrm>
            <a:off x="896012" y="1412875"/>
            <a:ext cx="8089900" cy="4495800"/>
            <a:chOff x="528" y="1152"/>
            <a:chExt cx="4704" cy="2832"/>
          </a:xfrm>
        </p:grpSpPr>
        <p:sp>
          <p:nvSpPr>
            <p:cNvPr id="130053" name="Rectangle 6"/>
            <p:cNvSpPr>
              <a:spLocks noChangeArrowheads="1"/>
            </p:cNvSpPr>
            <p:nvPr/>
          </p:nvSpPr>
          <p:spPr bwMode="auto">
            <a:xfrm>
              <a:off x="528" y="1152"/>
              <a:ext cx="4704" cy="2832"/>
            </a:xfrm>
            <a:prstGeom prst="rect">
              <a:avLst/>
            </a:prstGeom>
            <a:gradFill rotWithShape="0">
              <a:gsLst>
                <a:gs pos="0">
                  <a:srgbClr val="000000"/>
                </a:gs>
                <a:gs pos="100000">
                  <a:srgbClr val="0000CC"/>
                </a:gs>
              </a:gsLst>
              <a:lin ang="5400000" scaled="1"/>
            </a:gra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130054" name="Group 7"/>
            <p:cNvGrpSpPr/>
            <p:nvPr/>
          </p:nvGrpSpPr>
          <p:grpSpPr bwMode="auto">
            <a:xfrm>
              <a:off x="2205" y="1344"/>
              <a:ext cx="2533" cy="1269"/>
              <a:chOff x="1959" y="1408"/>
              <a:chExt cx="2533" cy="1269"/>
            </a:xfrm>
          </p:grpSpPr>
          <p:sp>
            <p:nvSpPr>
              <p:cNvPr id="130094" name="Line 8"/>
              <p:cNvSpPr>
                <a:spLocks noChangeShapeType="1"/>
              </p:cNvSpPr>
              <p:nvPr/>
            </p:nvSpPr>
            <p:spPr bwMode="auto">
              <a:xfrm>
                <a:off x="1959" y="1408"/>
                <a:ext cx="0" cy="1269"/>
              </a:xfrm>
              <a:prstGeom prst="line">
                <a:avLst/>
              </a:prstGeom>
              <a:noFill/>
              <a:ln w="12699">
                <a:solidFill>
                  <a:srgbClr val="FFFFFF"/>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95" name="Line 9"/>
              <p:cNvSpPr>
                <a:spLocks noChangeShapeType="1"/>
              </p:cNvSpPr>
              <p:nvPr/>
            </p:nvSpPr>
            <p:spPr bwMode="auto">
              <a:xfrm>
                <a:off x="2466" y="1408"/>
                <a:ext cx="0" cy="1269"/>
              </a:xfrm>
              <a:prstGeom prst="line">
                <a:avLst/>
              </a:prstGeom>
              <a:noFill/>
              <a:ln w="12699">
                <a:solidFill>
                  <a:srgbClr val="FFFFFF"/>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96" name="Line 10"/>
              <p:cNvSpPr>
                <a:spLocks noChangeShapeType="1"/>
              </p:cNvSpPr>
              <p:nvPr/>
            </p:nvSpPr>
            <p:spPr bwMode="auto">
              <a:xfrm>
                <a:off x="2971" y="1408"/>
                <a:ext cx="0" cy="1269"/>
              </a:xfrm>
              <a:prstGeom prst="line">
                <a:avLst/>
              </a:prstGeom>
              <a:noFill/>
              <a:ln w="12699">
                <a:solidFill>
                  <a:srgbClr val="FFFFFF"/>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97" name="Line 11"/>
              <p:cNvSpPr>
                <a:spLocks noChangeShapeType="1"/>
              </p:cNvSpPr>
              <p:nvPr/>
            </p:nvSpPr>
            <p:spPr bwMode="auto">
              <a:xfrm>
                <a:off x="3478" y="1408"/>
                <a:ext cx="0" cy="1269"/>
              </a:xfrm>
              <a:prstGeom prst="line">
                <a:avLst/>
              </a:prstGeom>
              <a:noFill/>
              <a:ln w="12699">
                <a:solidFill>
                  <a:srgbClr val="FFFFFF"/>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98" name="Line 12"/>
              <p:cNvSpPr>
                <a:spLocks noChangeShapeType="1"/>
              </p:cNvSpPr>
              <p:nvPr/>
            </p:nvSpPr>
            <p:spPr bwMode="auto">
              <a:xfrm>
                <a:off x="3984" y="1408"/>
                <a:ext cx="0" cy="1269"/>
              </a:xfrm>
              <a:prstGeom prst="line">
                <a:avLst/>
              </a:prstGeom>
              <a:noFill/>
              <a:ln w="12699">
                <a:solidFill>
                  <a:srgbClr val="FFFFFF"/>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99" name="Line 13"/>
              <p:cNvSpPr>
                <a:spLocks noChangeShapeType="1"/>
              </p:cNvSpPr>
              <p:nvPr/>
            </p:nvSpPr>
            <p:spPr bwMode="auto">
              <a:xfrm>
                <a:off x="4492" y="1408"/>
                <a:ext cx="0" cy="1269"/>
              </a:xfrm>
              <a:prstGeom prst="line">
                <a:avLst/>
              </a:prstGeom>
              <a:noFill/>
              <a:ln w="12699">
                <a:solidFill>
                  <a:srgbClr val="FFFFFF"/>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130055" name="Line 14"/>
            <p:cNvSpPr>
              <a:spLocks noChangeShapeType="1"/>
            </p:cNvSpPr>
            <p:nvPr/>
          </p:nvSpPr>
          <p:spPr bwMode="auto">
            <a:xfrm>
              <a:off x="2205" y="1889"/>
              <a:ext cx="2784" cy="0"/>
            </a:xfrm>
            <a:prstGeom prst="line">
              <a:avLst/>
            </a:prstGeom>
            <a:noFill/>
            <a:ln w="126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56" name="Freeform 15"/>
            <p:cNvSpPr/>
            <p:nvPr/>
          </p:nvSpPr>
          <p:spPr bwMode="auto">
            <a:xfrm>
              <a:off x="2205" y="1410"/>
              <a:ext cx="2658" cy="354"/>
            </a:xfrm>
            <a:custGeom>
              <a:avLst/>
              <a:gdLst>
                <a:gd name="T0" fmla="*/ 0 w 2658"/>
                <a:gd name="T1" fmla="*/ 206 h 354"/>
                <a:gd name="T2" fmla="*/ 160 w 2658"/>
                <a:gd name="T3" fmla="*/ 88 h 354"/>
                <a:gd name="T4" fmla="*/ 207 w 2658"/>
                <a:gd name="T5" fmla="*/ 60 h 354"/>
                <a:gd name="T6" fmla="*/ 262 w 2658"/>
                <a:gd name="T7" fmla="*/ 34 h 354"/>
                <a:gd name="T8" fmla="*/ 317 w 2658"/>
                <a:gd name="T9" fmla="*/ 16 h 354"/>
                <a:gd name="T10" fmla="*/ 380 w 2658"/>
                <a:gd name="T11" fmla="*/ 3 h 354"/>
                <a:gd name="T12" fmla="*/ 380 w 2658"/>
                <a:gd name="T13" fmla="*/ 3 h 354"/>
                <a:gd name="T14" fmla="*/ 424 w 2658"/>
                <a:gd name="T15" fmla="*/ 0 h 354"/>
                <a:gd name="T16" fmla="*/ 472 w 2658"/>
                <a:gd name="T17" fmla="*/ 2 h 354"/>
                <a:gd name="T18" fmla="*/ 518 w 2658"/>
                <a:gd name="T19" fmla="*/ 12 h 354"/>
                <a:gd name="T20" fmla="*/ 560 w 2658"/>
                <a:gd name="T21" fmla="*/ 29 h 354"/>
                <a:gd name="T22" fmla="*/ 595 w 2658"/>
                <a:gd name="T23" fmla="*/ 50 h 354"/>
                <a:gd name="T24" fmla="*/ 644 w 2658"/>
                <a:gd name="T25" fmla="*/ 87 h 354"/>
                <a:gd name="T26" fmla="*/ 703 w 2658"/>
                <a:gd name="T27" fmla="*/ 125 h 354"/>
                <a:gd name="T28" fmla="*/ 769 w 2658"/>
                <a:gd name="T29" fmla="*/ 158 h 354"/>
                <a:gd name="T30" fmla="*/ 840 w 2658"/>
                <a:gd name="T31" fmla="*/ 183 h 354"/>
                <a:gd name="T32" fmla="*/ 916 w 2658"/>
                <a:gd name="T33" fmla="*/ 202 h 354"/>
                <a:gd name="T34" fmla="*/ 916 w 2658"/>
                <a:gd name="T35" fmla="*/ 202 h 354"/>
                <a:gd name="T36" fmla="*/ 979 w 2658"/>
                <a:gd name="T37" fmla="*/ 210 h 354"/>
                <a:gd name="T38" fmla="*/ 1041 w 2658"/>
                <a:gd name="T39" fmla="*/ 212 h 354"/>
                <a:gd name="T40" fmla="*/ 1102 w 2658"/>
                <a:gd name="T41" fmla="*/ 207 h 354"/>
                <a:gd name="T42" fmla="*/ 1161 w 2658"/>
                <a:gd name="T43" fmla="*/ 196 h 354"/>
                <a:gd name="T44" fmla="*/ 1221 w 2658"/>
                <a:gd name="T45" fmla="*/ 179 h 354"/>
                <a:gd name="T46" fmla="*/ 1249 w 2658"/>
                <a:gd name="T47" fmla="*/ 168 h 354"/>
                <a:gd name="T48" fmla="*/ 1391 w 2658"/>
                <a:gd name="T49" fmla="*/ 117 h 354"/>
                <a:gd name="T50" fmla="*/ 1538 w 2658"/>
                <a:gd name="T51" fmla="*/ 68 h 354"/>
                <a:gd name="T52" fmla="*/ 1538 w 2658"/>
                <a:gd name="T53" fmla="*/ 68 h 354"/>
                <a:gd name="T54" fmla="*/ 1578 w 2658"/>
                <a:gd name="T55" fmla="*/ 60 h 354"/>
                <a:gd name="T56" fmla="*/ 1622 w 2658"/>
                <a:gd name="T57" fmla="*/ 58 h 354"/>
                <a:gd name="T58" fmla="*/ 1665 w 2658"/>
                <a:gd name="T59" fmla="*/ 64 h 354"/>
                <a:gd name="T60" fmla="*/ 1703 w 2658"/>
                <a:gd name="T61" fmla="*/ 78 h 354"/>
                <a:gd name="T62" fmla="*/ 1735 w 2658"/>
                <a:gd name="T63" fmla="*/ 98 h 354"/>
                <a:gd name="T64" fmla="*/ 1760 w 2658"/>
                <a:gd name="T65" fmla="*/ 122 h 354"/>
                <a:gd name="T66" fmla="*/ 1839 w 2658"/>
                <a:gd name="T67" fmla="*/ 222 h 354"/>
                <a:gd name="T68" fmla="*/ 1869 w 2658"/>
                <a:gd name="T69" fmla="*/ 256 h 354"/>
                <a:gd name="T70" fmla="*/ 1906 w 2658"/>
                <a:gd name="T71" fmla="*/ 288 h 354"/>
                <a:gd name="T72" fmla="*/ 1948 w 2658"/>
                <a:gd name="T73" fmla="*/ 316 h 354"/>
                <a:gd name="T74" fmla="*/ 1996 w 2658"/>
                <a:gd name="T75" fmla="*/ 341 h 354"/>
                <a:gd name="T76" fmla="*/ 1996 w 2658"/>
                <a:gd name="T77" fmla="*/ 341 h 354"/>
                <a:gd name="T78" fmla="*/ 2022 w 2658"/>
                <a:gd name="T79" fmla="*/ 351 h 354"/>
                <a:gd name="T80" fmla="*/ 2052 w 2658"/>
                <a:gd name="T81" fmla="*/ 353 h 354"/>
                <a:gd name="T82" fmla="*/ 2084 w 2658"/>
                <a:gd name="T83" fmla="*/ 351 h 354"/>
                <a:gd name="T84" fmla="*/ 2112 w 2658"/>
                <a:gd name="T85" fmla="*/ 342 h 354"/>
                <a:gd name="T86" fmla="*/ 2135 w 2658"/>
                <a:gd name="T87" fmla="*/ 331 h 354"/>
                <a:gd name="T88" fmla="*/ 2154 w 2658"/>
                <a:gd name="T89" fmla="*/ 312 h 354"/>
                <a:gd name="T90" fmla="*/ 2154 w 2658"/>
                <a:gd name="T91" fmla="*/ 312 h 354"/>
                <a:gd name="T92" fmla="*/ 2190 w 2658"/>
                <a:gd name="T93" fmla="*/ 261 h 354"/>
                <a:gd name="T94" fmla="*/ 2221 w 2658"/>
                <a:gd name="T95" fmla="*/ 210 h 354"/>
                <a:gd name="T96" fmla="*/ 2244 w 2658"/>
                <a:gd name="T97" fmla="*/ 158 h 354"/>
                <a:gd name="T98" fmla="*/ 2253 w 2658"/>
                <a:gd name="T99" fmla="*/ 131 h 354"/>
                <a:gd name="T100" fmla="*/ 2272 w 2658"/>
                <a:gd name="T101" fmla="*/ 91 h 354"/>
                <a:gd name="T102" fmla="*/ 2302 w 2658"/>
                <a:gd name="T103" fmla="*/ 54 h 354"/>
                <a:gd name="T104" fmla="*/ 2339 w 2658"/>
                <a:gd name="T105" fmla="*/ 24 h 354"/>
                <a:gd name="T106" fmla="*/ 2339 w 2658"/>
                <a:gd name="T107" fmla="*/ 24 h 354"/>
                <a:gd name="T108" fmla="*/ 2362 w 2658"/>
                <a:gd name="T109" fmla="*/ 10 h 354"/>
                <a:gd name="T110" fmla="*/ 2390 w 2658"/>
                <a:gd name="T111" fmla="*/ 3 h 354"/>
                <a:gd name="T112" fmla="*/ 2420 w 2658"/>
                <a:gd name="T113" fmla="*/ 2 h 354"/>
                <a:gd name="T114" fmla="*/ 2449 w 2658"/>
                <a:gd name="T115" fmla="*/ 6 h 354"/>
                <a:gd name="T116" fmla="*/ 2475 w 2658"/>
                <a:gd name="T117" fmla="*/ 16 h 354"/>
                <a:gd name="T118" fmla="*/ 2657 w 2658"/>
                <a:gd name="T119" fmla="*/ 115 h 3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658" h="354">
                  <a:moveTo>
                    <a:pt x="0" y="206"/>
                  </a:moveTo>
                  <a:lnTo>
                    <a:pt x="160" y="88"/>
                  </a:lnTo>
                  <a:lnTo>
                    <a:pt x="207" y="60"/>
                  </a:lnTo>
                  <a:lnTo>
                    <a:pt x="262" y="34"/>
                  </a:lnTo>
                  <a:lnTo>
                    <a:pt x="317" y="16"/>
                  </a:lnTo>
                  <a:lnTo>
                    <a:pt x="380" y="3"/>
                  </a:lnTo>
                  <a:lnTo>
                    <a:pt x="424" y="0"/>
                  </a:lnTo>
                  <a:lnTo>
                    <a:pt x="472" y="2"/>
                  </a:lnTo>
                  <a:lnTo>
                    <a:pt x="518" y="12"/>
                  </a:lnTo>
                  <a:lnTo>
                    <a:pt x="560" y="29"/>
                  </a:lnTo>
                  <a:lnTo>
                    <a:pt x="595" y="50"/>
                  </a:lnTo>
                  <a:lnTo>
                    <a:pt x="644" y="87"/>
                  </a:lnTo>
                  <a:lnTo>
                    <a:pt x="703" y="125"/>
                  </a:lnTo>
                  <a:lnTo>
                    <a:pt x="769" y="158"/>
                  </a:lnTo>
                  <a:lnTo>
                    <a:pt x="840" y="183"/>
                  </a:lnTo>
                  <a:lnTo>
                    <a:pt x="916" y="202"/>
                  </a:lnTo>
                  <a:lnTo>
                    <a:pt x="979" y="210"/>
                  </a:lnTo>
                  <a:lnTo>
                    <a:pt x="1041" y="212"/>
                  </a:lnTo>
                  <a:lnTo>
                    <a:pt x="1102" y="207"/>
                  </a:lnTo>
                  <a:lnTo>
                    <a:pt x="1161" y="196"/>
                  </a:lnTo>
                  <a:lnTo>
                    <a:pt x="1221" y="179"/>
                  </a:lnTo>
                  <a:lnTo>
                    <a:pt x="1249" y="168"/>
                  </a:lnTo>
                  <a:lnTo>
                    <a:pt x="1391" y="117"/>
                  </a:lnTo>
                  <a:lnTo>
                    <a:pt x="1538" y="68"/>
                  </a:lnTo>
                  <a:lnTo>
                    <a:pt x="1578" y="60"/>
                  </a:lnTo>
                  <a:lnTo>
                    <a:pt x="1622" y="58"/>
                  </a:lnTo>
                  <a:lnTo>
                    <a:pt x="1665" y="64"/>
                  </a:lnTo>
                  <a:lnTo>
                    <a:pt x="1703" y="78"/>
                  </a:lnTo>
                  <a:lnTo>
                    <a:pt x="1735" y="98"/>
                  </a:lnTo>
                  <a:lnTo>
                    <a:pt x="1760" y="122"/>
                  </a:lnTo>
                  <a:lnTo>
                    <a:pt x="1839" y="222"/>
                  </a:lnTo>
                  <a:lnTo>
                    <a:pt x="1869" y="256"/>
                  </a:lnTo>
                  <a:lnTo>
                    <a:pt x="1906" y="288"/>
                  </a:lnTo>
                  <a:lnTo>
                    <a:pt x="1948" y="316"/>
                  </a:lnTo>
                  <a:lnTo>
                    <a:pt x="1996" y="341"/>
                  </a:lnTo>
                  <a:lnTo>
                    <a:pt x="2022" y="351"/>
                  </a:lnTo>
                  <a:lnTo>
                    <a:pt x="2052" y="353"/>
                  </a:lnTo>
                  <a:lnTo>
                    <a:pt x="2084" y="351"/>
                  </a:lnTo>
                  <a:lnTo>
                    <a:pt x="2112" y="342"/>
                  </a:lnTo>
                  <a:lnTo>
                    <a:pt x="2135" y="331"/>
                  </a:lnTo>
                  <a:lnTo>
                    <a:pt x="2154" y="312"/>
                  </a:lnTo>
                  <a:lnTo>
                    <a:pt x="2190" y="261"/>
                  </a:lnTo>
                  <a:lnTo>
                    <a:pt x="2221" y="210"/>
                  </a:lnTo>
                  <a:lnTo>
                    <a:pt x="2244" y="158"/>
                  </a:lnTo>
                  <a:lnTo>
                    <a:pt x="2253" y="131"/>
                  </a:lnTo>
                  <a:lnTo>
                    <a:pt x="2272" y="91"/>
                  </a:lnTo>
                  <a:lnTo>
                    <a:pt x="2302" y="54"/>
                  </a:lnTo>
                  <a:lnTo>
                    <a:pt x="2339" y="24"/>
                  </a:lnTo>
                  <a:lnTo>
                    <a:pt x="2362" y="10"/>
                  </a:lnTo>
                  <a:lnTo>
                    <a:pt x="2390" y="3"/>
                  </a:lnTo>
                  <a:lnTo>
                    <a:pt x="2420" y="2"/>
                  </a:lnTo>
                  <a:lnTo>
                    <a:pt x="2449" y="6"/>
                  </a:lnTo>
                  <a:lnTo>
                    <a:pt x="2475" y="16"/>
                  </a:lnTo>
                  <a:lnTo>
                    <a:pt x="2657" y="115"/>
                  </a:lnTo>
                </a:path>
              </a:pathLst>
            </a:custGeom>
            <a:noFill/>
            <a:ln w="25399" cap="rnd" cmpd="sng">
              <a:solidFill>
                <a:srgbClr val="99FF33"/>
              </a:solidFill>
              <a:prstDash val="solid"/>
              <a:round/>
              <a:headEnd type="none" w="sm" len="sm"/>
              <a:tailEnd type="none" w="sm" len="sm"/>
            </a:ln>
            <a:effectLst/>
            <a:extLst>
              <a:ext uri="{909E8E84-426E-40DD-AFC4-6F175D3DCCD1}">
                <a14:hiddenFill xmlns:a14="http://schemas.microsoft.com/office/drawing/2010/main">
                  <a:solidFill>
                    <a:srgbClr val="ECD88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30057" name="Line 16"/>
            <p:cNvSpPr>
              <a:spLocks noChangeShapeType="1"/>
            </p:cNvSpPr>
            <p:nvPr/>
          </p:nvSpPr>
          <p:spPr bwMode="auto">
            <a:xfrm>
              <a:off x="2205" y="2616"/>
              <a:ext cx="2784" cy="0"/>
            </a:xfrm>
            <a:prstGeom prst="line">
              <a:avLst/>
            </a:prstGeom>
            <a:noFill/>
            <a:ln w="126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58" name="Line 17"/>
            <p:cNvSpPr>
              <a:spLocks noChangeShapeType="1"/>
            </p:cNvSpPr>
            <p:nvPr/>
          </p:nvSpPr>
          <p:spPr bwMode="auto">
            <a:xfrm>
              <a:off x="2198" y="3228"/>
              <a:ext cx="2784" cy="0"/>
            </a:xfrm>
            <a:prstGeom prst="line">
              <a:avLst/>
            </a:prstGeom>
            <a:noFill/>
            <a:ln w="126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59" name="Line 18"/>
            <p:cNvSpPr>
              <a:spLocks noChangeShapeType="1"/>
            </p:cNvSpPr>
            <p:nvPr/>
          </p:nvSpPr>
          <p:spPr bwMode="auto">
            <a:xfrm flipV="1">
              <a:off x="2205" y="2297"/>
              <a:ext cx="0" cy="319"/>
            </a:xfrm>
            <a:prstGeom prst="line">
              <a:avLst/>
            </a:prstGeom>
            <a:noFill/>
            <a:ln w="761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60" name="Line 19"/>
            <p:cNvSpPr>
              <a:spLocks noChangeShapeType="1"/>
            </p:cNvSpPr>
            <p:nvPr/>
          </p:nvSpPr>
          <p:spPr bwMode="auto">
            <a:xfrm flipV="1">
              <a:off x="2712" y="2161"/>
              <a:ext cx="0" cy="455"/>
            </a:xfrm>
            <a:prstGeom prst="line">
              <a:avLst/>
            </a:prstGeom>
            <a:noFill/>
            <a:ln w="761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61" name="Line 20"/>
            <p:cNvSpPr>
              <a:spLocks noChangeShapeType="1"/>
            </p:cNvSpPr>
            <p:nvPr/>
          </p:nvSpPr>
          <p:spPr bwMode="auto">
            <a:xfrm flipV="1">
              <a:off x="3724" y="2229"/>
              <a:ext cx="0" cy="387"/>
            </a:xfrm>
            <a:prstGeom prst="line">
              <a:avLst/>
            </a:prstGeom>
            <a:noFill/>
            <a:ln w="761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62" name="Line 21"/>
            <p:cNvSpPr>
              <a:spLocks noChangeShapeType="1"/>
            </p:cNvSpPr>
            <p:nvPr/>
          </p:nvSpPr>
          <p:spPr bwMode="auto">
            <a:xfrm flipV="1">
              <a:off x="4230" y="2501"/>
              <a:ext cx="0" cy="115"/>
            </a:xfrm>
            <a:prstGeom prst="line">
              <a:avLst/>
            </a:prstGeom>
            <a:noFill/>
            <a:ln w="761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63" name="Line 22"/>
            <p:cNvSpPr>
              <a:spLocks noChangeShapeType="1"/>
            </p:cNvSpPr>
            <p:nvPr/>
          </p:nvSpPr>
          <p:spPr bwMode="auto">
            <a:xfrm flipV="1">
              <a:off x="4738" y="2191"/>
              <a:ext cx="0" cy="425"/>
            </a:xfrm>
            <a:prstGeom prst="line">
              <a:avLst/>
            </a:prstGeom>
            <a:noFill/>
            <a:ln w="761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64" name="Line 23"/>
            <p:cNvSpPr>
              <a:spLocks noChangeShapeType="1"/>
            </p:cNvSpPr>
            <p:nvPr/>
          </p:nvSpPr>
          <p:spPr bwMode="auto">
            <a:xfrm flipV="1">
              <a:off x="2705" y="2766"/>
              <a:ext cx="0" cy="455"/>
            </a:xfrm>
            <a:prstGeom prst="line">
              <a:avLst/>
            </a:prstGeom>
            <a:noFill/>
            <a:ln w="761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65" name="Line 24"/>
            <p:cNvSpPr>
              <a:spLocks noChangeShapeType="1"/>
            </p:cNvSpPr>
            <p:nvPr/>
          </p:nvSpPr>
          <p:spPr bwMode="auto">
            <a:xfrm flipV="1">
              <a:off x="4223" y="3130"/>
              <a:ext cx="0" cy="91"/>
            </a:xfrm>
            <a:prstGeom prst="line">
              <a:avLst/>
            </a:prstGeom>
            <a:noFill/>
            <a:ln w="761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66" name="Line 25"/>
            <p:cNvSpPr>
              <a:spLocks noChangeShapeType="1"/>
            </p:cNvSpPr>
            <p:nvPr/>
          </p:nvSpPr>
          <p:spPr bwMode="auto">
            <a:xfrm flipV="1">
              <a:off x="4731" y="2765"/>
              <a:ext cx="0" cy="455"/>
            </a:xfrm>
            <a:prstGeom prst="line">
              <a:avLst/>
            </a:prstGeom>
            <a:noFill/>
            <a:ln w="761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5978" name="Rectangle 26"/>
            <p:cNvSpPr>
              <a:spLocks noChangeArrowheads="1"/>
            </p:cNvSpPr>
            <p:nvPr/>
          </p:nvSpPr>
          <p:spPr bwMode="auto">
            <a:xfrm>
              <a:off x="2195" y="2166"/>
              <a:ext cx="276"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3.2</a:t>
              </a:r>
              <a:endPar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79" name="Rectangle 27"/>
            <p:cNvSpPr>
              <a:spLocks noChangeArrowheads="1"/>
            </p:cNvSpPr>
            <p:nvPr/>
          </p:nvSpPr>
          <p:spPr bwMode="auto">
            <a:xfrm>
              <a:off x="2723" y="2070"/>
              <a:ext cx="276"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3.9</a:t>
              </a:r>
              <a:endPar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80" name="Rectangle 28"/>
            <p:cNvSpPr>
              <a:spLocks noChangeArrowheads="1"/>
            </p:cNvSpPr>
            <p:nvPr/>
          </p:nvSpPr>
          <p:spPr bwMode="auto">
            <a:xfrm>
              <a:off x="3203" y="2166"/>
              <a:ext cx="276"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2.8</a:t>
              </a:r>
              <a:endPar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81" name="Rectangle 29"/>
            <p:cNvSpPr>
              <a:spLocks noChangeArrowheads="1"/>
            </p:cNvSpPr>
            <p:nvPr/>
          </p:nvSpPr>
          <p:spPr bwMode="auto">
            <a:xfrm>
              <a:off x="3731" y="2118"/>
              <a:ext cx="276"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3.4</a:t>
              </a:r>
              <a:endPar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82" name="Rectangle 30"/>
            <p:cNvSpPr>
              <a:spLocks noChangeArrowheads="1"/>
            </p:cNvSpPr>
            <p:nvPr/>
          </p:nvSpPr>
          <p:spPr bwMode="auto">
            <a:xfrm>
              <a:off x="4211" y="2310"/>
              <a:ext cx="276"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1.2</a:t>
              </a:r>
              <a:endPar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83" name="Rectangle 31"/>
            <p:cNvSpPr>
              <a:spLocks noChangeArrowheads="1"/>
            </p:cNvSpPr>
            <p:nvPr/>
          </p:nvSpPr>
          <p:spPr bwMode="auto">
            <a:xfrm>
              <a:off x="4739" y="2070"/>
              <a:ext cx="276"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4.2</a:t>
              </a:r>
              <a:endPar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84" name="Rectangle 32"/>
            <p:cNvSpPr>
              <a:spLocks noChangeArrowheads="1"/>
            </p:cNvSpPr>
            <p:nvPr/>
          </p:nvSpPr>
          <p:spPr bwMode="auto">
            <a:xfrm>
              <a:off x="2210" y="2753"/>
              <a:ext cx="175"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dirty="0">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a:t>
              </a:r>
              <a:endParaRPr kumimoji="1" lang="en-US" altLang="zh-CN" b="1" dirty="0">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85" name="Rectangle 33"/>
            <p:cNvSpPr>
              <a:spLocks noChangeArrowheads="1"/>
            </p:cNvSpPr>
            <p:nvPr/>
          </p:nvSpPr>
          <p:spPr bwMode="auto">
            <a:xfrm>
              <a:off x="2716" y="2722"/>
              <a:ext cx="175"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a:t>
              </a:r>
              <a:endPar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86" name="Rectangle 34"/>
            <p:cNvSpPr>
              <a:spLocks noChangeArrowheads="1"/>
            </p:cNvSpPr>
            <p:nvPr/>
          </p:nvSpPr>
          <p:spPr bwMode="auto">
            <a:xfrm>
              <a:off x="3203" y="2738"/>
              <a:ext cx="175"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i="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a:t>
              </a:r>
              <a:endPar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87" name="Rectangle 35"/>
            <p:cNvSpPr>
              <a:spLocks noChangeArrowheads="1"/>
            </p:cNvSpPr>
            <p:nvPr/>
          </p:nvSpPr>
          <p:spPr bwMode="auto">
            <a:xfrm>
              <a:off x="3761" y="2748"/>
              <a:ext cx="175"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i="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a:t>
              </a:r>
              <a:endPar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88" name="Rectangle 36"/>
            <p:cNvSpPr>
              <a:spLocks noChangeArrowheads="1"/>
            </p:cNvSpPr>
            <p:nvPr/>
          </p:nvSpPr>
          <p:spPr bwMode="auto">
            <a:xfrm>
              <a:off x="4204" y="2962"/>
              <a:ext cx="175"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endPar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89" name="Rectangle 37"/>
            <p:cNvSpPr>
              <a:spLocks noChangeArrowheads="1"/>
            </p:cNvSpPr>
            <p:nvPr/>
          </p:nvSpPr>
          <p:spPr bwMode="auto">
            <a:xfrm>
              <a:off x="4732" y="2722"/>
              <a:ext cx="175"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a:t>
              </a:r>
              <a:endParaRPr kumimoji="1" lang="en-US" altLang="zh-CN" b="1">
                <a:solidFill>
                  <a:srgbClr val="99FF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90" name="Rectangle 38"/>
            <p:cNvSpPr>
              <a:spLocks noChangeArrowheads="1"/>
            </p:cNvSpPr>
            <p:nvPr/>
          </p:nvSpPr>
          <p:spPr bwMode="auto">
            <a:xfrm>
              <a:off x="2140" y="3250"/>
              <a:ext cx="302"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011</a:t>
              </a:r>
              <a:endPar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91" name="Rectangle 39"/>
            <p:cNvSpPr>
              <a:spLocks noChangeArrowheads="1"/>
            </p:cNvSpPr>
            <p:nvPr/>
          </p:nvSpPr>
          <p:spPr bwMode="auto">
            <a:xfrm>
              <a:off x="2668" y="3250"/>
              <a:ext cx="309"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100</a:t>
              </a:r>
              <a:endPar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92" name="Rectangle 40"/>
            <p:cNvSpPr>
              <a:spLocks noChangeArrowheads="1"/>
            </p:cNvSpPr>
            <p:nvPr/>
          </p:nvSpPr>
          <p:spPr bwMode="auto">
            <a:xfrm>
              <a:off x="3148" y="3250"/>
              <a:ext cx="302"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011</a:t>
              </a:r>
              <a:endPar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93" name="Rectangle 41"/>
            <p:cNvSpPr>
              <a:spLocks noChangeArrowheads="1"/>
            </p:cNvSpPr>
            <p:nvPr/>
          </p:nvSpPr>
          <p:spPr bwMode="auto">
            <a:xfrm>
              <a:off x="3676" y="3250"/>
              <a:ext cx="302"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011</a:t>
              </a:r>
              <a:endPar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94" name="Rectangle 42"/>
            <p:cNvSpPr>
              <a:spLocks noChangeArrowheads="1"/>
            </p:cNvSpPr>
            <p:nvPr/>
          </p:nvSpPr>
          <p:spPr bwMode="auto">
            <a:xfrm>
              <a:off x="4156" y="3250"/>
              <a:ext cx="309"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001</a:t>
              </a:r>
              <a:endPar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95" name="Rectangle 43"/>
            <p:cNvSpPr>
              <a:spLocks noChangeArrowheads="1"/>
            </p:cNvSpPr>
            <p:nvPr/>
          </p:nvSpPr>
          <p:spPr bwMode="auto">
            <a:xfrm>
              <a:off x="4684" y="3250"/>
              <a:ext cx="309" cy="23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100</a:t>
              </a:r>
              <a:endParaRPr kumimoji="1" lang="en-US" altLang="zh-CN"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96" name="Rectangle 44"/>
            <p:cNvSpPr>
              <a:spLocks noChangeArrowheads="1"/>
            </p:cNvSpPr>
            <p:nvPr/>
          </p:nvSpPr>
          <p:spPr bwMode="auto">
            <a:xfrm>
              <a:off x="617" y="1559"/>
              <a:ext cx="865" cy="291"/>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zh-CN" altLang="en-US"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原始信号</a:t>
              </a:r>
              <a:endParaRPr kumimoji="1" lang="zh-CN" altLang="en-US"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97" name="Rectangle 45"/>
            <p:cNvSpPr>
              <a:spLocks noChangeArrowheads="1"/>
            </p:cNvSpPr>
            <p:nvPr/>
          </p:nvSpPr>
          <p:spPr bwMode="auto">
            <a:xfrm>
              <a:off x="580" y="2278"/>
              <a:ext cx="883" cy="291"/>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zh-CN" altLang="en-US"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kumimoji="1" lang="en-US" altLang="zh-CN"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PAM</a:t>
              </a:r>
              <a:r>
                <a:rPr kumimoji="1" lang="zh-CN" altLang="en-US"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脉冲</a:t>
              </a:r>
              <a:endParaRPr kumimoji="1" lang="zh-CN" altLang="en-US"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98" name="Rectangle 46"/>
            <p:cNvSpPr>
              <a:spLocks noChangeArrowheads="1"/>
            </p:cNvSpPr>
            <p:nvPr/>
          </p:nvSpPr>
          <p:spPr bwMode="auto">
            <a:xfrm>
              <a:off x="610" y="2730"/>
              <a:ext cx="1044" cy="524"/>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zh-CN" altLang="en-US"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kumimoji="1" lang="en-US" altLang="zh-CN"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PCM </a:t>
              </a:r>
              <a:r>
                <a:rPr kumimoji="1" lang="zh-CN" altLang="en-US"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脉冲</a:t>
              </a:r>
              <a:endParaRPr kumimoji="1" lang="zh-CN" altLang="en-US"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defTabSz="762000" eaLnBrk="0" hangingPunct="0">
                <a:buFontTx/>
                <a:buNone/>
                <a:defRPr/>
              </a:pPr>
              <a:r>
                <a:rPr kumimoji="1" lang="zh-CN" altLang="en-US"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有量化差错</a:t>
              </a:r>
              <a:endParaRPr kumimoji="1" lang="zh-CN" altLang="en-US" sz="24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5999" name="Rectangle 47"/>
            <p:cNvSpPr>
              <a:spLocks noChangeArrowheads="1"/>
            </p:cNvSpPr>
            <p:nvPr/>
          </p:nvSpPr>
          <p:spPr bwMode="auto">
            <a:xfrm>
              <a:off x="2161" y="3527"/>
              <a:ext cx="1948" cy="330"/>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en-US" altLang="zh-CN" sz="28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011100011011001100</a:t>
              </a:r>
              <a:endParaRPr kumimoji="1" lang="en-US" altLang="zh-CN" sz="2800">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26000" name="Rectangle 48"/>
            <p:cNvSpPr>
              <a:spLocks noChangeArrowheads="1"/>
            </p:cNvSpPr>
            <p:nvPr/>
          </p:nvSpPr>
          <p:spPr bwMode="auto">
            <a:xfrm>
              <a:off x="784" y="3527"/>
              <a:ext cx="963" cy="291"/>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defRPr/>
              </a:pPr>
              <a:r>
                <a:rPr kumimoji="1" lang="zh-CN" altLang="en-US" sz="2400"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kumimoji="1" lang="en-US" altLang="zh-CN" sz="2400"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PCM </a:t>
              </a:r>
              <a:r>
                <a:rPr kumimoji="1" lang="zh-CN" altLang="en-US" sz="2400"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输出</a:t>
              </a:r>
              <a:endParaRPr kumimoji="1" lang="zh-CN" altLang="en-US" sz="2400" b="1">
                <a:solidFill>
                  <a:srgbClr val="FFFFFF"/>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30090" name="Line 49"/>
            <p:cNvSpPr>
              <a:spLocks noChangeShapeType="1"/>
            </p:cNvSpPr>
            <p:nvPr/>
          </p:nvSpPr>
          <p:spPr bwMode="auto">
            <a:xfrm flipV="1">
              <a:off x="3794" y="2926"/>
              <a:ext cx="1" cy="296"/>
            </a:xfrm>
            <a:prstGeom prst="line">
              <a:avLst/>
            </a:prstGeom>
            <a:noFill/>
            <a:ln w="761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91" name="Line 50"/>
            <p:cNvSpPr>
              <a:spLocks noChangeShapeType="1"/>
            </p:cNvSpPr>
            <p:nvPr/>
          </p:nvSpPr>
          <p:spPr bwMode="auto">
            <a:xfrm flipV="1">
              <a:off x="3278" y="2948"/>
              <a:ext cx="1" cy="260"/>
            </a:xfrm>
            <a:prstGeom prst="line">
              <a:avLst/>
            </a:prstGeom>
            <a:noFill/>
            <a:ln w="761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92" name="Line 51"/>
            <p:cNvSpPr>
              <a:spLocks noChangeShapeType="1"/>
            </p:cNvSpPr>
            <p:nvPr/>
          </p:nvSpPr>
          <p:spPr bwMode="auto">
            <a:xfrm flipV="1">
              <a:off x="2269" y="2956"/>
              <a:ext cx="1" cy="260"/>
            </a:xfrm>
            <a:prstGeom prst="line">
              <a:avLst/>
            </a:prstGeom>
            <a:noFill/>
            <a:ln w="761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093" name="Line 52"/>
            <p:cNvSpPr>
              <a:spLocks noChangeShapeType="1"/>
            </p:cNvSpPr>
            <p:nvPr/>
          </p:nvSpPr>
          <p:spPr bwMode="auto">
            <a:xfrm flipH="1" flipV="1">
              <a:off x="3222" y="2336"/>
              <a:ext cx="8" cy="285"/>
            </a:xfrm>
            <a:prstGeom prst="line">
              <a:avLst/>
            </a:prstGeom>
            <a:noFill/>
            <a:ln w="761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增量调制（</a:t>
            </a:r>
            <a:r>
              <a:rPr lang="en-US" altLang="zh-CN">
                <a:latin typeface="Times New Roman" panose="02020603050405020304" pitchFamily="18" charset="0"/>
                <a:cs typeface="Times New Roman" panose="02020603050405020304" pitchFamily="18" charset="0"/>
              </a:rPr>
              <a:t>DM</a:t>
            </a:r>
            <a:r>
              <a:rPr lang="zh-CN" altLang="en-US">
                <a:latin typeface="Times New Roman" panose="02020603050405020304" pitchFamily="18" charset="0"/>
                <a:cs typeface="Times New Roman" panose="02020603050405020304" pitchFamily="18" charset="0"/>
              </a:rPr>
              <a:t>） </a:t>
            </a:r>
            <a:endParaRPr lang="zh-CN" altLang="en-US">
              <a:latin typeface="Times New Roman" panose="02020603050405020304" pitchFamily="18" charset="0"/>
              <a:cs typeface="Times New Roman" panose="02020603050405020304" pitchFamily="18" charset="0"/>
            </a:endParaRPr>
          </a:p>
        </p:txBody>
      </p:sp>
      <p:graphicFrame>
        <p:nvGraphicFramePr>
          <p:cNvPr id="131075" name="Object 4"/>
          <p:cNvGraphicFramePr>
            <a:graphicFrameLocks noChangeAspect="1"/>
          </p:cNvGraphicFramePr>
          <p:nvPr/>
        </p:nvGraphicFramePr>
        <p:xfrm>
          <a:off x="657225" y="1265238"/>
          <a:ext cx="6438900" cy="4900612"/>
        </p:xfrm>
        <a:graphic>
          <a:graphicData uri="http://schemas.openxmlformats.org/presentationml/2006/ole">
            <mc:AlternateContent xmlns:mc="http://schemas.openxmlformats.org/markup-compatibility/2006">
              <mc:Choice xmlns:v="urn:schemas-microsoft-com:vml" Requires="v">
                <p:oleObj spid="_x0000_s1460" name="Visio" r:id="rId1" imgW="4067810" imgH="3455035" progId="Visio.Drawing.11">
                  <p:embed/>
                </p:oleObj>
              </mc:Choice>
              <mc:Fallback>
                <p:oleObj name="Visio" r:id="rId1" imgW="4067810" imgH="345503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1265238"/>
                        <a:ext cx="6438900" cy="490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6942455" y="1163955"/>
            <a:ext cx="2677795" cy="5169535"/>
          </a:xfrm>
          <a:prstGeom prst="rect">
            <a:avLst/>
          </a:prstGeom>
          <a:noFill/>
        </p:spPr>
        <p:txBody>
          <a:bodyPr wrap="square" rtlCol="0" anchor="t">
            <a:spAutoFit/>
          </a:bodyPr>
          <a:lstStyle/>
          <a:p>
            <a:r>
              <a:rPr lang="zh-CN" altLang="en-US" sz="2200" b="1" dirty="0">
                <a:effectLst/>
                <a:latin typeface="Times New Roman" panose="02020603050405020304" pitchFamily="18" charset="0"/>
                <a:cs typeface="Times New Roman" panose="02020603050405020304" pitchFamily="18" charset="0"/>
                <a:sym typeface="+mn-ea"/>
              </a:rPr>
              <a:t>增量调制简称</a:t>
            </a:r>
            <a:r>
              <a:rPr lang="en-US" altLang="zh-CN" sz="2200" b="1" dirty="0">
                <a:effectLst/>
                <a:latin typeface="Times New Roman" panose="02020603050405020304" pitchFamily="18" charset="0"/>
                <a:cs typeface="Times New Roman" panose="02020603050405020304" pitchFamily="18" charset="0"/>
                <a:sym typeface="+mn-ea"/>
              </a:rPr>
              <a:t>ΔM</a:t>
            </a:r>
            <a:r>
              <a:rPr lang="zh-CN" altLang="en-US" sz="2200" b="1" dirty="0">
                <a:effectLst/>
                <a:latin typeface="Times New Roman" panose="02020603050405020304" pitchFamily="18" charset="0"/>
                <a:cs typeface="Times New Roman" panose="02020603050405020304" pitchFamily="18" charset="0"/>
                <a:sym typeface="+mn-ea"/>
              </a:rPr>
              <a:t>或增量脉码调制方式（</a:t>
            </a:r>
            <a:r>
              <a:rPr lang="en-US" altLang="zh-CN" sz="2200" b="1" dirty="0">
                <a:effectLst/>
                <a:latin typeface="Times New Roman" panose="02020603050405020304" pitchFamily="18" charset="0"/>
                <a:cs typeface="Times New Roman" panose="02020603050405020304" pitchFamily="18" charset="0"/>
                <a:sym typeface="+mn-ea"/>
              </a:rPr>
              <a:t>DM</a:t>
            </a:r>
            <a:r>
              <a:rPr lang="zh-CN" altLang="en-US" sz="2200" b="1" dirty="0">
                <a:effectLst/>
                <a:latin typeface="Times New Roman" panose="02020603050405020304" pitchFamily="18" charset="0"/>
                <a:cs typeface="Times New Roman" panose="02020603050405020304" pitchFamily="18" charset="0"/>
                <a:sym typeface="+mn-ea"/>
              </a:rPr>
              <a:t>），它是继</a:t>
            </a:r>
            <a:r>
              <a:rPr lang="en-US" altLang="zh-CN" sz="2200" b="1" dirty="0">
                <a:effectLst/>
                <a:latin typeface="Times New Roman" panose="02020603050405020304" pitchFamily="18" charset="0"/>
                <a:cs typeface="Times New Roman" panose="02020603050405020304" pitchFamily="18" charset="0"/>
                <a:sym typeface="+mn-ea"/>
              </a:rPr>
              <a:t>PCM</a:t>
            </a:r>
            <a:r>
              <a:rPr lang="zh-CN" altLang="en-US" sz="2200" b="1" dirty="0">
                <a:effectLst/>
                <a:latin typeface="Times New Roman" panose="02020603050405020304" pitchFamily="18" charset="0"/>
                <a:cs typeface="Times New Roman" panose="02020603050405020304" pitchFamily="18" charset="0"/>
                <a:sym typeface="+mn-ea"/>
              </a:rPr>
              <a:t>后出现的又一种模拟信号数字化的方法。</a:t>
            </a:r>
            <a:r>
              <a:rPr lang="en-US" altLang="zh-CN" sz="2200" b="1" dirty="0">
                <a:effectLst/>
                <a:latin typeface="Times New Roman" panose="02020603050405020304" pitchFamily="18" charset="0"/>
                <a:cs typeface="Times New Roman" panose="02020603050405020304" pitchFamily="18" charset="0"/>
                <a:sym typeface="+mn-ea"/>
              </a:rPr>
              <a:t>1946</a:t>
            </a:r>
            <a:r>
              <a:rPr lang="zh-CN" altLang="en-US" sz="2200" b="1" dirty="0">
                <a:effectLst/>
                <a:latin typeface="Times New Roman" panose="02020603050405020304" pitchFamily="18" charset="0"/>
                <a:cs typeface="Times New Roman" panose="02020603050405020304" pitchFamily="18" charset="0"/>
                <a:sym typeface="+mn-ea"/>
              </a:rPr>
              <a:t>年由法国工程师</a:t>
            </a:r>
            <a:r>
              <a:rPr lang="en-US" altLang="zh-CN" sz="2200" b="1" dirty="0">
                <a:effectLst/>
                <a:latin typeface="Times New Roman" panose="02020603050405020304" pitchFamily="18" charset="0"/>
                <a:cs typeface="Times New Roman" panose="02020603050405020304" pitchFamily="18" charset="0"/>
                <a:sym typeface="+mn-ea"/>
              </a:rPr>
              <a:t>De Loraine</a:t>
            </a:r>
            <a:r>
              <a:rPr lang="zh-CN" altLang="en-US" sz="2200" b="1" dirty="0">
                <a:effectLst/>
                <a:latin typeface="Times New Roman" panose="02020603050405020304" pitchFamily="18" charset="0"/>
                <a:cs typeface="Times New Roman" panose="02020603050405020304" pitchFamily="18" charset="0"/>
                <a:sym typeface="+mn-ea"/>
              </a:rPr>
              <a:t>提出，目的在于简化模拟信号的数字化方法。主要在军事通信和卫星通信中广泛使用，有时也作为高速大规模集成电路中的</a:t>
            </a:r>
            <a:r>
              <a:rPr lang="en-US" altLang="zh-CN" sz="2200" b="1" dirty="0">
                <a:effectLst/>
                <a:latin typeface="Times New Roman" panose="02020603050405020304" pitchFamily="18" charset="0"/>
                <a:cs typeface="Times New Roman" panose="02020603050405020304" pitchFamily="18" charset="0"/>
                <a:sym typeface="+mn-ea"/>
              </a:rPr>
              <a:t>A/D</a:t>
            </a:r>
            <a:r>
              <a:rPr lang="zh-CN" altLang="en-US" sz="2200" b="1" dirty="0">
                <a:effectLst/>
                <a:latin typeface="Times New Roman" panose="02020603050405020304" pitchFamily="18" charset="0"/>
                <a:cs typeface="Times New Roman" panose="02020603050405020304" pitchFamily="18" charset="0"/>
                <a:sym typeface="+mn-ea"/>
              </a:rPr>
              <a:t>转换器使用。</a:t>
            </a:r>
            <a:endParaRPr lang="zh-CN" altLang="en-US" sz="2200" b="1"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latin typeface="Times New Roman" panose="02020603050405020304" pitchFamily="18" charset="0"/>
                <a:cs typeface="Times New Roman" panose="02020603050405020304" pitchFamily="18" charset="0"/>
              </a:rPr>
              <a:t>       总结</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942657" y="1340768"/>
            <a:ext cx="7250703" cy="4247317"/>
          </a:xfrm>
          <a:prstGeom prst="rect">
            <a:avLst/>
          </a:prstGeom>
        </p:spPr>
        <p:txBody>
          <a:bodyPr wrap="none">
            <a:spAutoFit/>
          </a:bodyPr>
          <a:lstStyle/>
          <a:p>
            <a:r>
              <a:rPr lang="zh-CN" altLang="en-US"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a:t>
            </a:r>
            <a:r>
              <a:rPr lang="en-US" altLang="zh-CN"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1</a:t>
            </a:r>
            <a:r>
              <a:rPr lang="zh-CN" altLang="en-US"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a:t>
            </a:r>
            <a:r>
              <a:rPr lang="en-US" altLang="en-US" sz="2800" b="1" dirty="0" err="1">
                <a:solidFill>
                  <a:srgbClr val="0070C0"/>
                </a:solidFill>
                <a:latin typeface="Times New Roman" panose="02020603050405020304" pitchFamily="18" charset="0"/>
                <a:ea typeface="华文楷体" panose="02010600040101010101" charset="-122"/>
                <a:cs typeface="Times New Roman" panose="02020603050405020304" pitchFamily="18" charset="0"/>
              </a:rPr>
              <a:t>数字数据编码为数字信号</a:t>
            </a:r>
            <a:r>
              <a:rPr lang="zh-CN" altLang="en-US"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a:t>
            </a:r>
            <a:endParaRPr lang="en-US" altLang="en-US"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endParaRPr>
          </a:p>
          <a:p>
            <a:r>
              <a:rPr lang="en-US"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 </a:t>
            </a:r>
            <a:r>
              <a:rPr lang="zh-CN"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不归零制</a:t>
            </a:r>
            <a:r>
              <a:rPr lang="zh-CN" altLang="en-US"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a:t>
            </a:r>
            <a:r>
              <a:rPr lang="zh-CN"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归零制</a:t>
            </a:r>
            <a:r>
              <a:rPr lang="zh-CN" altLang="en-US"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a:t>
            </a:r>
            <a:r>
              <a:rPr lang="zh-CN"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曼彻斯特编码</a:t>
            </a:r>
            <a:r>
              <a:rPr lang="zh-CN" altLang="en-US"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a:t>
            </a:r>
            <a:endParaRPr lang="en-US"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endParaRPr>
          </a:p>
          <a:p>
            <a:r>
              <a:rPr lang="en-US"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  </a:t>
            </a:r>
            <a:r>
              <a:rPr lang="zh-CN"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差分曼彻斯特编码</a:t>
            </a:r>
            <a:r>
              <a:rPr lang="zh-CN" altLang="en-US"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4b5b</a:t>
            </a:r>
            <a:r>
              <a:rPr lang="zh-CN" altLang="en-US"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7b8b</a:t>
            </a:r>
            <a:r>
              <a:rPr lang="zh-CN" altLang="en-US"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等。</a:t>
            </a:r>
            <a:endParaRPr lang="en-US"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endParaRPr>
          </a:p>
          <a:p>
            <a:r>
              <a:rPr lang="zh-CN" altLang="en-US"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a:t>
            </a:r>
            <a:r>
              <a:rPr lang="en-US" altLang="zh-CN"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2</a:t>
            </a:r>
            <a:r>
              <a:rPr lang="zh-CN" altLang="en-US"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）模拟信号转换为数字信号：</a:t>
            </a:r>
            <a:endParaRPr lang="en-US" altLang="zh-CN"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endParaRPr>
          </a:p>
          <a:p>
            <a:r>
              <a:rPr lang="en-US"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   PCM</a:t>
            </a:r>
            <a:r>
              <a:rPr lang="zh-CN" altLang="en-US"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（脉冲编码调制）、</a:t>
            </a:r>
            <a:r>
              <a:rPr lang="en-US"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DM</a:t>
            </a:r>
            <a:r>
              <a:rPr lang="zh-CN" altLang="en-US"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（增量调制）</a:t>
            </a:r>
            <a:endParaRPr lang="en-US"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endParaRPr>
          </a:p>
          <a:p>
            <a:r>
              <a:rPr lang="zh-CN" altLang="en-US"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a:t>
            </a:r>
            <a:r>
              <a:rPr lang="en-US" altLang="zh-CN"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3</a:t>
            </a:r>
            <a:r>
              <a:rPr lang="zh-CN" altLang="en-US"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）数字数据调制为模拟信号 ：</a:t>
            </a:r>
            <a:endParaRPr lang="en-US" altLang="zh-CN"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endParaRPr>
          </a:p>
          <a:p>
            <a:r>
              <a:rPr lang="zh-CN" altLang="en-US"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       调幅、调频、调相。</a:t>
            </a:r>
            <a:endParaRPr lang="en-US"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endParaRPr>
          </a:p>
          <a:p>
            <a:r>
              <a:rPr lang="zh-CN" altLang="en-US"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a:t>
            </a:r>
            <a:r>
              <a:rPr lang="en-US" altLang="zh-CN"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4</a:t>
            </a:r>
            <a:r>
              <a:rPr lang="zh-CN" altLang="en-US"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a:t>
            </a:r>
            <a:r>
              <a:rPr lang="en-US" altLang="en-US" sz="2800" b="1" dirty="0" err="1">
                <a:solidFill>
                  <a:srgbClr val="0070C0"/>
                </a:solidFill>
                <a:latin typeface="Times New Roman" panose="02020603050405020304" pitchFamily="18" charset="0"/>
                <a:ea typeface="华文楷体" panose="02010600040101010101" charset="-122"/>
                <a:cs typeface="Times New Roman" panose="02020603050405020304" pitchFamily="18" charset="0"/>
              </a:rPr>
              <a:t>模拟数据转换为模拟信号</a:t>
            </a:r>
            <a:r>
              <a:rPr lang="zh-CN" altLang="en-US"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rPr>
              <a:t>：</a:t>
            </a:r>
            <a:endParaRPr lang="en-US" altLang="zh-CN" sz="2800" b="1" dirty="0">
              <a:solidFill>
                <a:srgbClr val="0070C0"/>
              </a:solidFill>
              <a:latin typeface="Times New Roman" panose="02020603050405020304" pitchFamily="18" charset="0"/>
              <a:ea typeface="华文楷体" panose="02010600040101010101" charset="-122"/>
              <a:cs typeface="Times New Roman" panose="02020603050405020304" pitchFamily="18" charset="0"/>
            </a:endParaRPr>
          </a:p>
          <a:p>
            <a:r>
              <a:rPr lang="zh-CN" altLang="en-US"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        调幅、调频、调相</a:t>
            </a:r>
            <a:endParaRPr lang="en-US" altLang="zh-CN" sz="2800" b="1" dirty="0">
              <a:solidFill>
                <a:srgbClr val="FF0000"/>
              </a:solidFill>
              <a:latin typeface="Times New Roman" panose="02020603050405020304" pitchFamily="18" charset="0"/>
              <a:ea typeface="华文楷体" panose="02010600040101010101" charset="-122"/>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2.2.3  </a:t>
            </a:r>
            <a:r>
              <a:rPr lang="zh-CN" altLang="en-US" dirty="0">
                <a:latin typeface="Times New Roman" panose="02020603050405020304" pitchFamily="18" charset="0"/>
                <a:cs typeface="Times New Roman" panose="02020603050405020304" pitchFamily="18" charset="0"/>
              </a:rPr>
              <a:t>信道的极限容量 </a:t>
            </a:r>
            <a:endParaRPr lang="zh-CN" altLang="en-US" dirty="0">
              <a:latin typeface="Times New Roman" panose="02020603050405020304" pitchFamily="18" charset="0"/>
              <a:cs typeface="Times New Roman" panose="02020603050405020304" pitchFamily="18" charset="0"/>
            </a:endParaRPr>
          </a:p>
        </p:txBody>
      </p:sp>
      <p:sp>
        <p:nvSpPr>
          <p:cNvPr id="31747" name="Rectangle 3"/>
          <p:cNvSpPr>
            <a:spLocks noGrp="1" noChangeArrowheads="1"/>
          </p:cNvSpPr>
          <p:nvPr>
            <p:ph idx="1"/>
          </p:nvPr>
        </p:nvSpPr>
        <p:spPr/>
        <p:txBody>
          <a:bodyPr/>
          <a:lstStyle/>
          <a:p>
            <a:r>
              <a:rPr lang="zh-CN" altLang="en-US" dirty="0">
                <a:latin typeface="Times New Roman" panose="02020603050405020304" pitchFamily="18" charset="0"/>
                <a:cs typeface="Times New Roman" panose="02020603050405020304" pitchFamily="18" charset="0"/>
              </a:rPr>
              <a:t>任何实际的信道都不是理想的，在传输信号时会产生各种失真以及带来多种干扰。</a:t>
            </a:r>
            <a:r>
              <a:rPr lang="zh-CN" altLang="en-US" sz="3600" dirty="0">
                <a:latin typeface="Times New Roman" panose="02020603050405020304" pitchFamily="18" charset="0"/>
                <a:cs typeface="Times New Roman" panose="02020603050405020304" pitchFamily="18" charset="0"/>
              </a:rPr>
              <a:t> </a:t>
            </a:r>
            <a:endParaRPr lang="zh-CN" altLang="en-US" sz="3600"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码元传输的速率越高，或信号传输的距离越远，</a:t>
            </a:r>
            <a:r>
              <a:rPr lang="zh-CN" altLang="zh-CN" dirty="0">
                <a:latin typeface="Times New Roman" panose="02020603050405020304" pitchFamily="18" charset="0"/>
                <a:cs typeface="Times New Roman" panose="02020603050405020304" pitchFamily="18" charset="0"/>
              </a:rPr>
              <a:t>或传输媒体质量越差</a:t>
            </a:r>
            <a:r>
              <a:rPr lang="zh-CN" altLang="en-US" dirty="0">
                <a:latin typeface="Times New Roman" panose="02020603050405020304" pitchFamily="18" charset="0"/>
                <a:cs typeface="Times New Roman" panose="02020603050405020304" pitchFamily="18" charset="0"/>
              </a:rPr>
              <a:t>，在信道的输出端的波形的失真就越严重。 </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algn="ctr"/>
            <a:r>
              <a:rPr lang="zh-CN" altLang="en-US" dirty="0">
                <a:latin typeface="Times New Roman" panose="02020603050405020304" pitchFamily="18" charset="0"/>
                <a:cs typeface="Times New Roman" panose="02020603050405020304" pitchFamily="18" charset="0"/>
              </a:rPr>
              <a:t>数字信号通过实际的信道 </a:t>
            </a:r>
            <a:endParaRPr lang="zh-CN" altLang="en-US" dirty="0">
              <a:latin typeface="Times New Roman" panose="02020603050405020304" pitchFamily="18" charset="0"/>
              <a:cs typeface="Times New Roman" panose="02020603050405020304" pitchFamily="18" charset="0"/>
            </a:endParaRPr>
          </a:p>
        </p:txBody>
      </p:sp>
      <p:grpSp>
        <p:nvGrpSpPr>
          <p:cNvPr id="4" name="组合 3"/>
          <p:cNvGrpSpPr/>
          <p:nvPr/>
        </p:nvGrpSpPr>
        <p:grpSpPr>
          <a:xfrm>
            <a:off x="626814" y="1268760"/>
            <a:ext cx="8502650" cy="2011970"/>
            <a:chOff x="626814" y="1426828"/>
            <a:chExt cx="8502650" cy="2011970"/>
          </a:xfrm>
        </p:grpSpPr>
        <p:sp>
          <p:nvSpPr>
            <p:cNvPr id="32772" name="AutoShape 4"/>
            <p:cNvSpPr>
              <a:spLocks noChangeArrowheads="1"/>
            </p:cNvSpPr>
            <p:nvPr/>
          </p:nvSpPr>
          <p:spPr bwMode="auto">
            <a:xfrm rot="-5400000">
              <a:off x="4592787" y="806591"/>
              <a:ext cx="395287" cy="4399227"/>
            </a:xfrm>
            <a:prstGeom prst="can">
              <a:avLst>
                <a:gd name="adj" fmla="val 66775"/>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73" name="Freeform 5"/>
            <p:cNvSpPr/>
            <p:nvPr/>
          </p:nvSpPr>
          <p:spPr bwMode="auto">
            <a:xfrm>
              <a:off x="693887" y="2214835"/>
              <a:ext cx="166819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74" name="Line 6"/>
            <p:cNvSpPr>
              <a:spLocks noChangeShapeType="1"/>
            </p:cNvSpPr>
            <p:nvPr/>
          </p:nvSpPr>
          <p:spPr bwMode="auto">
            <a:xfrm>
              <a:off x="693887" y="3005410"/>
              <a:ext cx="2123942"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75" name="Freeform 7"/>
            <p:cNvSpPr/>
            <p:nvPr/>
          </p:nvSpPr>
          <p:spPr bwMode="auto">
            <a:xfrm>
              <a:off x="7292727" y="2214835"/>
              <a:ext cx="166991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76" name="Line 8"/>
            <p:cNvSpPr>
              <a:spLocks noChangeShapeType="1"/>
            </p:cNvSpPr>
            <p:nvPr/>
          </p:nvSpPr>
          <p:spPr bwMode="auto">
            <a:xfrm>
              <a:off x="6990044" y="3005410"/>
              <a:ext cx="2123943"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77" name="Freeform 9"/>
            <p:cNvSpPr/>
            <p:nvPr/>
          </p:nvSpPr>
          <p:spPr bwMode="auto">
            <a:xfrm>
              <a:off x="7308206" y="2251348"/>
              <a:ext cx="1620044" cy="633413"/>
            </a:xfrm>
            <a:custGeom>
              <a:avLst/>
              <a:gdLst>
                <a:gd name="T0" fmla="*/ 0 w 1026"/>
                <a:gd name="T1" fmla="*/ 447 h 461"/>
                <a:gd name="T2" fmla="*/ 57 w 1026"/>
                <a:gd name="T3" fmla="*/ 459 h 461"/>
                <a:gd name="T4" fmla="*/ 78 w 1026"/>
                <a:gd name="T5" fmla="*/ 456 h 461"/>
                <a:gd name="T6" fmla="*/ 105 w 1026"/>
                <a:gd name="T7" fmla="*/ 444 h 461"/>
                <a:gd name="T8" fmla="*/ 153 w 1026"/>
                <a:gd name="T9" fmla="*/ 444 h 461"/>
                <a:gd name="T10" fmla="*/ 177 w 1026"/>
                <a:gd name="T11" fmla="*/ 354 h 461"/>
                <a:gd name="T12" fmla="*/ 180 w 1026"/>
                <a:gd name="T13" fmla="*/ 258 h 461"/>
                <a:gd name="T14" fmla="*/ 183 w 1026"/>
                <a:gd name="T15" fmla="*/ 246 h 461"/>
                <a:gd name="T16" fmla="*/ 189 w 1026"/>
                <a:gd name="T17" fmla="*/ 207 h 461"/>
                <a:gd name="T18" fmla="*/ 198 w 1026"/>
                <a:gd name="T19" fmla="*/ 180 h 461"/>
                <a:gd name="T20" fmla="*/ 213 w 1026"/>
                <a:gd name="T21" fmla="*/ 96 h 461"/>
                <a:gd name="T22" fmla="*/ 228 w 1026"/>
                <a:gd name="T23" fmla="*/ 18 h 461"/>
                <a:gd name="T24" fmla="*/ 252 w 1026"/>
                <a:gd name="T25" fmla="*/ 3 h 461"/>
                <a:gd name="T26" fmla="*/ 261 w 1026"/>
                <a:gd name="T27" fmla="*/ 0 h 461"/>
                <a:gd name="T28" fmla="*/ 321 w 1026"/>
                <a:gd name="T29" fmla="*/ 27 h 461"/>
                <a:gd name="T30" fmla="*/ 363 w 1026"/>
                <a:gd name="T31" fmla="*/ 27 h 461"/>
                <a:gd name="T32" fmla="*/ 387 w 1026"/>
                <a:gd name="T33" fmla="*/ 81 h 461"/>
                <a:gd name="T34" fmla="*/ 399 w 1026"/>
                <a:gd name="T35" fmla="*/ 222 h 461"/>
                <a:gd name="T36" fmla="*/ 417 w 1026"/>
                <a:gd name="T37" fmla="*/ 366 h 461"/>
                <a:gd name="T38" fmla="*/ 450 w 1026"/>
                <a:gd name="T39" fmla="*/ 417 h 461"/>
                <a:gd name="T40" fmla="*/ 504 w 1026"/>
                <a:gd name="T41" fmla="*/ 444 h 461"/>
                <a:gd name="T42" fmla="*/ 540 w 1026"/>
                <a:gd name="T43" fmla="*/ 450 h 461"/>
                <a:gd name="T44" fmla="*/ 558 w 1026"/>
                <a:gd name="T45" fmla="*/ 444 h 461"/>
                <a:gd name="T46" fmla="*/ 615 w 1026"/>
                <a:gd name="T47" fmla="*/ 459 h 461"/>
                <a:gd name="T48" fmla="*/ 639 w 1026"/>
                <a:gd name="T49" fmla="*/ 450 h 461"/>
                <a:gd name="T50" fmla="*/ 642 w 1026"/>
                <a:gd name="T51" fmla="*/ 432 h 461"/>
                <a:gd name="T52" fmla="*/ 654 w 1026"/>
                <a:gd name="T53" fmla="*/ 405 h 461"/>
                <a:gd name="T54" fmla="*/ 672 w 1026"/>
                <a:gd name="T55" fmla="*/ 315 h 461"/>
                <a:gd name="T56" fmla="*/ 690 w 1026"/>
                <a:gd name="T57" fmla="*/ 171 h 461"/>
                <a:gd name="T58" fmla="*/ 711 w 1026"/>
                <a:gd name="T59" fmla="*/ 81 h 461"/>
                <a:gd name="T60" fmla="*/ 741 w 1026"/>
                <a:gd name="T61" fmla="*/ 24 h 461"/>
                <a:gd name="T62" fmla="*/ 804 w 1026"/>
                <a:gd name="T63" fmla="*/ 45 h 461"/>
                <a:gd name="T64" fmla="*/ 831 w 1026"/>
                <a:gd name="T65" fmla="*/ 66 h 461"/>
                <a:gd name="T66" fmla="*/ 867 w 1026"/>
                <a:gd name="T67" fmla="*/ 69 h 461"/>
                <a:gd name="T68" fmla="*/ 870 w 1026"/>
                <a:gd name="T69" fmla="*/ 84 h 461"/>
                <a:gd name="T70" fmla="*/ 879 w 1026"/>
                <a:gd name="T71" fmla="*/ 135 h 461"/>
                <a:gd name="T72" fmla="*/ 901 w 1026"/>
                <a:gd name="T73" fmla="*/ 267 h 461"/>
                <a:gd name="T74" fmla="*/ 924 w 1026"/>
                <a:gd name="T75" fmla="*/ 363 h 461"/>
                <a:gd name="T76" fmla="*/ 963 w 1026"/>
                <a:gd name="T77" fmla="*/ 432 h 461"/>
                <a:gd name="T78" fmla="*/ 1026 w 1026"/>
                <a:gd name="T79" fmla="*/ 45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78" name="Text Box 10"/>
            <p:cNvSpPr txBox="1">
              <a:spLocks noChangeArrowheads="1"/>
            </p:cNvSpPr>
            <p:nvPr/>
          </p:nvSpPr>
          <p:spPr bwMode="auto">
            <a:xfrm>
              <a:off x="2420557" y="2060848"/>
              <a:ext cx="42883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实际的信道</a:t>
              </a:r>
              <a:endPar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r>
                <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（带宽受限、有噪声、干扰和失真）</a:t>
              </a:r>
              <a:endPar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779" name="Text Box 11"/>
            <p:cNvSpPr txBox="1">
              <a:spLocks noChangeArrowheads="1"/>
            </p:cNvSpPr>
            <p:nvPr/>
          </p:nvSpPr>
          <p:spPr bwMode="auto">
            <a:xfrm>
              <a:off x="626814" y="3027636"/>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发送信号波形</a:t>
              </a:r>
              <a:endParaRPr kumimoji="1" lang="zh-CN" altLang="en-US" sz="20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780" name="Text Box 12"/>
            <p:cNvSpPr txBox="1">
              <a:spLocks noChangeArrowheads="1"/>
            </p:cNvSpPr>
            <p:nvPr/>
          </p:nvSpPr>
          <p:spPr bwMode="auto">
            <a:xfrm>
              <a:off x="7045076" y="3041923"/>
              <a:ext cx="2084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接收信号波形</a:t>
              </a:r>
              <a:endPar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矩形 1"/>
            <p:cNvSpPr/>
            <p:nvPr/>
          </p:nvSpPr>
          <p:spPr>
            <a:xfrm>
              <a:off x="776536" y="1426828"/>
              <a:ext cx="3467616" cy="608885"/>
            </a:xfrm>
            <a:prstGeom prst="rect">
              <a:avLst/>
            </a:prstGeom>
          </p:spPr>
          <p:txBody>
            <a:bodyPr wrap="none">
              <a:spAutoFit/>
            </a:bodyPr>
            <a:lstStyle/>
            <a:p>
              <a:pPr>
                <a:lnSpc>
                  <a:spcPct val="110000"/>
                </a:lnSpc>
              </a:pPr>
              <a:r>
                <a:rPr lang="zh-CN" altLang="en-US" sz="3200" b="1" dirty="0">
                  <a:latin typeface="Times New Roman" panose="02020603050405020304" pitchFamily="18" charset="0"/>
                  <a:cs typeface="Times New Roman" panose="02020603050405020304" pitchFamily="18" charset="0"/>
                </a:rPr>
                <a:t>有失真，但</a:t>
              </a:r>
              <a:r>
                <a:rPr lang="zh-CN" altLang="en-US" sz="3200" b="1" dirty="0">
                  <a:solidFill>
                    <a:srgbClr val="FF0000"/>
                  </a:solidFill>
                  <a:latin typeface="Times New Roman" panose="02020603050405020304" pitchFamily="18" charset="0"/>
                  <a:cs typeface="Times New Roman" panose="02020603050405020304" pitchFamily="18" charset="0"/>
                </a:rPr>
                <a:t>可识别</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grpSp>
      <p:grpSp>
        <p:nvGrpSpPr>
          <p:cNvPr id="5" name="组合 4"/>
          <p:cNvGrpSpPr/>
          <p:nvPr/>
        </p:nvGrpSpPr>
        <p:grpSpPr>
          <a:xfrm>
            <a:off x="560512" y="3622261"/>
            <a:ext cx="8487172" cy="2024935"/>
            <a:chOff x="560512" y="3780329"/>
            <a:chExt cx="8487172" cy="2024935"/>
          </a:xfrm>
        </p:grpSpPr>
        <p:grpSp>
          <p:nvGrpSpPr>
            <p:cNvPr id="32792" name="Group 24"/>
            <p:cNvGrpSpPr/>
            <p:nvPr/>
          </p:nvGrpSpPr>
          <p:grpSpPr bwMode="auto">
            <a:xfrm>
              <a:off x="560512" y="4381276"/>
              <a:ext cx="8487172" cy="1423988"/>
              <a:chOff x="304" y="2886"/>
              <a:chExt cx="4935" cy="897"/>
            </a:xfrm>
          </p:grpSpPr>
          <p:sp>
            <p:nvSpPr>
              <p:cNvPr id="32781" name="AutoShape 13"/>
              <p:cNvSpPr>
                <a:spLocks noChangeArrowheads="1"/>
              </p:cNvSpPr>
              <p:nvPr/>
            </p:nvSpPr>
            <p:spPr bwMode="auto">
              <a:xfrm rot="-5400000">
                <a:off x="2600" y="2210"/>
                <a:ext cx="250" cy="2558"/>
              </a:xfrm>
              <a:prstGeom prst="can">
                <a:avLst>
                  <a:gd name="adj" fmla="val 66508"/>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82" name="Freeform 14"/>
              <p:cNvSpPr/>
              <p:nvPr/>
            </p:nvSpPr>
            <p:spPr bwMode="auto">
              <a:xfrm>
                <a:off x="343" y="2991"/>
                <a:ext cx="970"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83" name="Line 15"/>
              <p:cNvSpPr>
                <a:spLocks noChangeShapeType="1"/>
              </p:cNvSpPr>
              <p:nvPr/>
            </p:nvSpPr>
            <p:spPr bwMode="auto">
              <a:xfrm>
                <a:off x="343" y="3489"/>
                <a:ext cx="1235"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84" name="Freeform 16"/>
              <p:cNvSpPr/>
              <p:nvPr/>
            </p:nvSpPr>
            <p:spPr bwMode="auto">
              <a:xfrm>
                <a:off x="4180" y="2991"/>
                <a:ext cx="971"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85" name="Line 17"/>
              <p:cNvSpPr>
                <a:spLocks noChangeShapeType="1"/>
              </p:cNvSpPr>
              <p:nvPr/>
            </p:nvSpPr>
            <p:spPr bwMode="auto">
              <a:xfrm>
                <a:off x="4004" y="3489"/>
                <a:ext cx="1235"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86" name="Freeform 18"/>
              <p:cNvSpPr/>
              <p:nvPr/>
            </p:nvSpPr>
            <p:spPr bwMode="auto">
              <a:xfrm>
                <a:off x="4186" y="3270"/>
                <a:ext cx="934" cy="124"/>
              </a:xfrm>
              <a:custGeom>
                <a:avLst/>
                <a:gdLst>
                  <a:gd name="T0" fmla="*/ 0 w 1017"/>
                  <a:gd name="T1" fmla="*/ 109 h 143"/>
                  <a:gd name="T2" fmla="*/ 57 w 1017"/>
                  <a:gd name="T3" fmla="*/ 130 h 143"/>
                  <a:gd name="T4" fmla="*/ 84 w 1017"/>
                  <a:gd name="T5" fmla="*/ 130 h 143"/>
                  <a:gd name="T6" fmla="*/ 114 w 1017"/>
                  <a:gd name="T7" fmla="*/ 91 h 143"/>
                  <a:gd name="T8" fmla="*/ 162 w 1017"/>
                  <a:gd name="T9" fmla="*/ 34 h 143"/>
                  <a:gd name="T10" fmla="*/ 180 w 1017"/>
                  <a:gd name="T11" fmla="*/ 58 h 143"/>
                  <a:gd name="T12" fmla="*/ 189 w 1017"/>
                  <a:gd name="T13" fmla="*/ 109 h 143"/>
                  <a:gd name="T14" fmla="*/ 201 w 1017"/>
                  <a:gd name="T15" fmla="*/ 76 h 143"/>
                  <a:gd name="T16" fmla="*/ 219 w 1017"/>
                  <a:gd name="T17" fmla="*/ 82 h 143"/>
                  <a:gd name="T18" fmla="*/ 252 w 1017"/>
                  <a:gd name="T19" fmla="*/ 79 h 143"/>
                  <a:gd name="T20" fmla="*/ 327 w 1017"/>
                  <a:gd name="T21" fmla="*/ 100 h 143"/>
                  <a:gd name="T22" fmla="*/ 351 w 1017"/>
                  <a:gd name="T23" fmla="*/ 121 h 143"/>
                  <a:gd name="T24" fmla="*/ 408 w 1017"/>
                  <a:gd name="T25" fmla="*/ 79 h 143"/>
                  <a:gd name="T26" fmla="*/ 465 w 1017"/>
                  <a:gd name="T27" fmla="*/ 103 h 143"/>
                  <a:gd name="T28" fmla="*/ 507 w 1017"/>
                  <a:gd name="T29" fmla="*/ 121 h 143"/>
                  <a:gd name="T30" fmla="*/ 564 w 1017"/>
                  <a:gd name="T31" fmla="*/ 121 h 143"/>
                  <a:gd name="T32" fmla="*/ 615 w 1017"/>
                  <a:gd name="T33" fmla="*/ 88 h 143"/>
                  <a:gd name="T34" fmla="*/ 639 w 1017"/>
                  <a:gd name="T35" fmla="*/ 70 h 143"/>
                  <a:gd name="T36" fmla="*/ 657 w 1017"/>
                  <a:gd name="T37" fmla="*/ 109 h 143"/>
                  <a:gd name="T38" fmla="*/ 672 w 1017"/>
                  <a:gd name="T39" fmla="*/ 49 h 143"/>
                  <a:gd name="T40" fmla="*/ 699 w 1017"/>
                  <a:gd name="T41" fmla="*/ 40 h 143"/>
                  <a:gd name="T42" fmla="*/ 756 w 1017"/>
                  <a:gd name="T43" fmla="*/ 64 h 143"/>
                  <a:gd name="T44" fmla="*/ 801 w 1017"/>
                  <a:gd name="T45" fmla="*/ 67 h 143"/>
                  <a:gd name="T46" fmla="*/ 834 w 1017"/>
                  <a:gd name="T47" fmla="*/ 97 h 143"/>
                  <a:gd name="T48" fmla="*/ 873 w 1017"/>
                  <a:gd name="T49" fmla="*/ 115 h 143"/>
                  <a:gd name="T50" fmla="*/ 891 w 1017"/>
                  <a:gd name="T51" fmla="*/ 85 h 143"/>
                  <a:gd name="T52" fmla="*/ 912 w 1017"/>
                  <a:gd name="T53" fmla="*/ 103 h 143"/>
                  <a:gd name="T54" fmla="*/ 927 w 1017"/>
                  <a:gd name="T55" fmla="*/ 67 h 143"/>
                  <a:gd name="T56" fmla="*/ 972 w 1017"/>
                  <a:gd name="T57" fmla="*/ 112 h 143"/>
                  <a:gd name="T58" fmla="*/ 1017 w 1017"/>
                  <a:gd name="T59" fmla="*/ 12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cs typeface="Times New Roman" panose="02020603050405020304" pitchFamily="18" charset="0"/>
                </a:endParaRPr>
              </a:p>
            </p:txBody>
          </p:sp>
          <p:sp>
            <p:nvSpPr>
              <p:cNvPr id="32787" name="Text Box 19"/>
              <p:cNvSpPr txBox="1">
                <a:spLocks noChangeArrowheads="1"/>
              </p:cNvSpPr>
              <p:nvPr/>
            </p:nvSpPr>
            <p:spPr bwMode="auto">
              <a:xfrm>
                <a:off x="304" y="3503"/>
                <a:ext cx="10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发送信号波形</a:t>
                </a:r>
                <a:endPar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790" name="Text Box 22"/>
              <p:cNvSpPr txBox="1">
                <a:spLocks noChangeArrowheads="1"/>
              </p:cNvSpPr>
              <p:nvPr/>
            </p:nvSpPr>
            <p:spPr bwMode="auto">
              <a:xfrm>
                <a:off x="1361" y="2886"/>
                <a:ext cx="249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实际的信道</a:t>
                </a:r>
                <a:endPar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r>
                  <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（带宽受限、有噪声、干扰和失真）</a:t>
                </a:r>
                <a:endPar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791" name="Text Box 23"/>
              <p:cNvSpPr txBox="1">
                <a:spLocks noChangeArrowheads="1"/>
              </p:cNvSpPr>
              <p:nvPr/>
            </p:nvSpPr>
            <p:spPr bwMode="auto">
              <a:xfrm>
                <a:off x="3991" y="3533"/>
                <a:ext cx="11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接收信号波形</a:t>
                </a:r>
                <a:endPar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3" name="矩形 2"/>
            <p:cNvSpPr/>
            <p:nvPr/>
          </p:nvSpPr>
          <p:spPr>
            <a:xfrm>
              <a:off x="704528" y="3780329"/>
              <a:ext cx="3594254" cy="584775"/>
            </a:xfrm>
            <a:prstGeom prst="rect">
              <a:avLst/>
            </a:prstGeom>
          </p:spPr>
          <p:txBody>
            <a:bodyPr wrap="none">
              <a:spAutoFit/>
            </a:bodyPr>
            <a:lstStyle/>
            <a:p>
              <a:r>
                <a:rPr lang="zh-CN" altLang="en-US" sz="3200" b="1" dirty="0">
                  <a:latin typeface="Times New Roman" panose="02020603050405020304" pitchFamily="18" charset="0"/>
                  <a:ea typeface="华文楷体" panose="02010600040101010101" charset="-122"/>
                  <a:cs typeface="Times New Roman" panose="02020603050405020304" pitchFamily="18" charset="0"/>
                </a:rPr>
                <a:t>失真大，</a:t>
              </a:r>
              <a:r>
                <a:rPr lang="zh-CN" altLang="en-US" sz="32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无法识别 </a:t>
              </a:r>
              <a:endParaRPr lang="zh-CN" altLang="en-US" sz="3200" b="1" dirty="0">
                <a:latin typeface="Times New Roman" panose="02020603050405020304" pitchFamily="18" charset="0"/>
                <a:ea typeface="华文楷体" panose="02010600040101010101" charset="-122"/>
                <a:cs typeface="Times New Roman" panose="02020603050405020304" pitchFamily="18" charset="0"/>
              </a:endParaRPr>
            </a:p>
          </p:txBody>
        </p:sp>
      </p:grpSp>
      <p:sp>
        <p:nvSpPr>
          <p:cNvPr id="6" name="灯片编号占位符 5"/>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2.2.3  </a:t>
            </a:r>
            <a:r>
              <a:rPr lang="zh-CN" altLang="zh-CN" dirty="0">
                <a:latin typeface="Times New Roman" panose="02020603050405020304" pitchFamily="18" charset="0"/>
                <a:cs typeface="Times New Roman" panose="02020603050405020304" pitchFamily="18" charset="0"/>
              </a:rPr>
              <a:t>信道的极限容量</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marL="0" indent="0">
              <a:buNone/>
            </a:pPr>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从概念上讲，限制码元在信道上的传输速率的因素有以下两个</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zh-CN" dirty="0">
                <a:solidFill>
                  <a:srgbClr val="FF0000"/>
                </a:solidFill>
                <a:latin typeface="Times New Roman" panose="02020603050405020304" pitchFamily="18" charset="0"/>
                <a:cs typeface="Times New Roman" panose="02020603050405020304" pitchFamily="18" charset="0"/>
              </a:rPr>
              <a:t>信道能够通过的频率范围</a:t>
            </a:r>
            <a:endParaRPr lang="en-US" altLang="zh-CN" dirty="0">
              <a:solidFill>
                <a:srgbClr val="FF0000"/>
              </a:solidFill>
              <a:latin typeface="Times New Roman" panose="02020603050405020304" pitchFamily="18" charset="0"/>
              <a:cs typeface="Times New Roman" panose="02020603050405020304" pitchFamily="18" charset="0"/>
            </a:endParaRPr>
          </a:p>
          <a:p>
            <a:r>
              <a:rPr lang="zh-CN" altLang="zh-CN" dirty="0">
                <a:solidFill>
                  <a:srgbClr val="FF0000"/>
                </a:solidFill>
                <a:latin typeface="Times New Roman" panose="02020603050405020304" pitchFamily="18" charset="0"/>
                <a:cs typeface="Times New Roman" panose="02020603050405020304" pitchFamily="18" charset="0"/>
              </a:rPr>
              <a:t>信噪比</a:t>
            </a:r>
            <a:endParaRPr lang="zh-CN" altLang="zh-CN" dirty="0">
              <a:solidFill>
                <a:srgbClr val="FF0000"/>
              </a:solidFill>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marL="838200" indent="-838200" algn="ctr">
              <a:buFontTx/>
              <a:buAutoNum type="arabicParenBoth"/>
            </a:pPr>
            <a:r>
              <a:rPr lang="zh-CN" altLang="en-US" sz="3600" dirty="0">
                <a:latin typeface="Times New Roman" panose="02020603050405020304" pitchFamily="18" charset="0"/>
                <a:cs typeface="Times New Roman" panose="02020603050405020304" pitchFamily="18" charset="0"/>
              </a:rPr>
              <a:t>信道能够通过的频率范围</a:t>
            </a:r>
            <a:endParaRPr lang="zh-CN" altLang="en-US" sz="3600" dirty="0">
              <a:latin typeface="Times New Roman" panose="02020603050405020304" pitchFamily="18" charset="0"/>
              <a:cs typeface="Times New Roman" panose="02020603050405020304" pitchFamily="18" charset="0"/>
            </a:endParaRPr>
          </a:p>
        </p:txBody>
      </p:sp>
      <p:sp>
        <p:nvSpPr>
          <p:cNvPr id="33795" name="Rectangle 3"/>
          <p:cNvSpPr>
            <a:spLocks noGrp="1" noChangeArrowheads="1"/>
          </p:cNvSpPr>
          <p:nvPr>
            <p:ph idx="1"/>
          </p:nvPr>
        </p:nvSpPr>
        <p:spPr/>
        <p:txBody>
          <a:bodyPr/>
          <a:lstStyle/>
          <a:p>
            <a:r>
              <a:rPr lang="zh-CN" altLang="zh-CN" dirty="0">
                <a:latin typeface="Times New Roman" panose="02020603050405020304" pitchFamily="18" charset="0"/>
                <a:cs typeface="Times New Roman" panose="02020603050405020304" pitchFamily="18" charset="0"/>
              </a:rPr>
              <a:t>具体的信道所能通过的频率范围总是有限的。信号中的许多高频分量往往不能通过信道</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1924</a:t>
            </a:r>
            <a:r>
              <a:rPr lang="zh-CN" altLang="en-US" dirty="0">
                <a:latin typeface="Times New Roman" panose="02020603050405020304" pitchFamily="18" charset="0"/>
                <a:cs typeface="Times New Roman" panose="02020603050405020304" pitchFamily="18" charset="0"/>
              </a:rPr>
              <a:t>年，奈奎斯特 </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Nyquist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就推导出了著名的</a:t>
            </a:r>
            <a:r>
              <a:rPr lang="zh-CN" altLang="en-US" dirty="0">
                <a:solidFill>
                  <a:srgbClr val="FF0000"/>
                </a:solidFill>
                <a:latin typeface="Times New Roman" panose="02020603050405020304" pitchFamily="18" charset="0"/>
                <a:cs typeface="Times New Roman" panose="02020603050405020304" pitchFamily="18" charset="0"/>
              </a:rPr>
              <a:t>奈氏准则。</a:t>
            </a:r>
            <a:r>
              <a:rPr lang="zh-CN" altLang="en-US" dirty="0">
                <a:latin typeface="Times New Roman" panose="02020603050405020304" pitchFamily="18" charset="0"/>
                <a:cs typeface="Times New Roman" panose="02020603050405020304" pitchFamily="18" charset="0"/>
              </a:rPr>
              <a:t>他给出了在假定的理想条件下，为了避免</a:t>
            </a:r>
            <a:r>
              <a:rPr lang="zh-CN" altLang="en-US" dirty="0">
                <a:solidFill>
                  <a:srgbClr val="FF0000"/>
                </a:solidFill>
                <a:latin typeface="Times New Roman" panose="02020603050405020304" pitchFamily="18" charset="0"/>
                <a:cs typeface="Times New Roman" panose="02020603050405020304" pitchFamily="18" charset="0"/>
              </a:rPr>
              <a:t>码间串扰，</a:t>
            </a:r>
            <a:r>
              <a:rPr lang="zh-CN" altLang="en-US" dirty="0">
                <a:latin typeface="Times New Roman" panose="02020603050405020304" pitchFamily="18" charset="0"/>
                <a:cs typeface="Times New Roman" panose="02020603050405020304" pitchFamily="18" charset="0"/>
              </a:rPr>
              <a:t>码元的传输速率的上限值。</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8544" y="1412776"/>
            <a:ext cx="8424936" cy="1569660"/>
          </a:xfrm>
          <a:prstGeom prst="rect">
            <a:avLst/>
          </a:prstGeom>
          <a:solidFill>
            <a:srgbClr val="66FF66"/>
          </a:solidFill>
          <a:ln w="28575" cmpd="thinThick">
            <a:solidFill>
              <a:schemeClr val="tx1"/>
            </a:solidFill>
            <a:prstDash val="solid"/>
          </a:ln>
          <a:effectLst>
            <a:glow rad="63500">
              <a:schemeClr val="accent1">
                <a:satMod val="175000"/>
                <a:alpha val="40000"/>
              </a:schemeClr>
            </a:glow>
          </a:effectLst>
        </p:spPr>
        <p:txBody>
          <a:bodyPr wrap="square">
            <a:spAutoFit/>
          </a:bodyPr>
          <a:lstStyle/>
          <a:p>
            <a:r>
              <a:rPr lang="zh-CN" altLang="en-US" sz="3200" b="1" dirty="0">
                <a:latin typeface="Times New Roman" panose="02020603050405020304" pitchFamily="18" charset="0"/>
                <a:ea typeface="华文楷体" panose="02010600040101010101" charset="-122"/>
                <a:cs typeface="Times New Roman" panose="02020603050405020304" pitchFamily="18" charset="0"/>
              </a:rPr>
              <a:t>在任何信道中，</a:t>
            </a:r>
            <a:r>
              <a:rPr lang="zh-CN" altLang="en-US" sz="32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码元传输的速率是有上限的，</a:t>
            </a:r>
            <a:r>
              <a:rPr lang="zh-CN" altLang="en-US" sz="3200" b="1" dirty="0">
                <a:latin typeface="Times New Roman" panose="02020603050405020304" pitchFamily="18" charset="0"/>
                <a:ea typeface="华文楷体" panose="02010600040101010101" charset="-122"/>
                <a:cs typeface="Times New Roman" panose="02020603050405020304" pitchFamily="18" charset="0"/>
              </a:rPr>
              <a:t>否则就会出现</a:t>
            </a:r>
            <a:r>
              <a:rPr lang="zh-CN" altLang="en-US" sz="3200" b="1" dirty="0">
                <a:solidFill>
                  <a:srgbClr val="FF0000"/>
                </a:solidFill>
                <a:latin typeface="Times New Roman" panose="02020603050405020304" pitchFamily="18" charset="0"/>
                <a:ea typeface="华文楷体" panose="02010600040101010101" charset="-122"/>
                <a:cs typeface="Times New Roman" panose="02020603050405020304" pitchFamily="18" charset="0"/>
              </a:rPr>
              <a:t>码间串扰</a:t>
            </a:r>
            <a:r>
              <a:rPr lang="zh-CN" altLang="en-US" sz="3200" b="1" dirty="0">
                <a:latin typeface="Times New Roman" panose="02020603050405020304" pitchFamily="18" charset="0"/>
                <a:ea typeface="华文楷体" panose="02010600040101010101" charset="-122"/>
                <a:cs typeface="Times New Roman" panose="02020603050405020304" pitchFamily="18" charset="0"/>
              </a:rPr>
              <a:t>的问题，使接收端对码元的判决（即识别）成为不可能。</a:t>
            </a:r>
            <a:endParaRPr lang="zh-CN" altLang="en-US" sz="3200" b="1" dirty="0">
              <a:latin typeface="Times New Roman" panose="02020603050405020304" pitchFamily="18" charset="0"/>
              <a:ea typeface="华文楷体" panose="02010600040101010101" charset="-122"/>
              <a:cs typeface="Times New Roman" panose="02020603050405020304" pitchFamily="18" charset="0"/>
            </a:endParaRPr>
          </a:p>
        </p:txBody>
      </p:sp>
      <p:sp>
        <p:nvSpPr>
          <p:cNvPr id="3" name="矩形 2"/>
          <p:cNvSpPr/>
          <p:nvPr/>
        </p:nvSpPr>
        <p:spPr>
          <a:xfrm>
            <a:off x="848544" y="3371508"/>
            <a:ext cx="8424936" cy="1569660"/>
          </a:xfrm>
          <a:prstGeom prst="rect">
            <a:avLst/>
          </a:prstGeom>
          <a:solidFill>
            <a:srgbClr val="FFFF66"/>
          </a:solidFill>
          <a:ln w="28575" cmpd="thinThick">
            <a:solidFill>
              <a:schemeClr val="tx1"/>
            </a:solidFill>
            <a:prstDash val="solid"/>
          </a:ln>
          <a:effectLst>
            <a:glow rad="101600">
              <a:schemeClr val="accent1">
                <a:satMod val="175000"/>
                <a:alpha val="40000"/>
              </a:schemeClr>
            </a:glow>
          </a:effectLst>
        </p:spPr>
        <p:txBody>
          <a:bodyPr wrap="square">
            <a:spAutoFit/>
          </a:bodyPr>
          <a:lstStyle/>
          <a:p>
            <a:r>
              <a:rPr lang="zh-CN" altLang="en-US" sz="3200" b="1" dirty="0">
                <a:latin typeface="Times New Roman" panose="02020603050405020304" pitchFamily="18" charset="0"/>
                <a:ea typeface="华文楷体" panose="02010600040101010101" charset="-122"/>
                <a:cs typeface="Times New Roman" panose="02020603050405020304" pitchFamily="18" charset="0"/>
              </a:rPr>
              <a:t>如果信道的频带越宽，也就是能够通过的信号高频分量越多，那么就可以用更高的速率传送码元而不出现码间串扰。  </a:t>
            </a:r>
            <a:endParaRPr lang="zh-CN" altLang="en-US" sz="3200" b="1" dirty="0">
              <a:latin typeface="Times New Roman" panose="02020603050405020304" pitchFamily="18" charset="0"/>
              <a:ea typeface="华文楷体" panose="02010600040101010101" charset="-122"/>
              <a:cs typeface="Times New Roman" panose="02020603050405020304" pitchFamily="18" charset="0"/>
            </a:endParaRPr>
          </a:p>
        </p:txBody>
      </p:sp>
      <p:sp>
        <p:nvSpPr>
          <p:cNvPr id="8" name="Rectangle 2"/>
          <p:cNvSpPr>
            <a:spLocks noGrp="1" noChangeArrowheads="1"/>
          </p:cNvSpPr>
          <p:nvPr>
            <p:ph type="title"/>
          </p:nvPr>
        </p:nvSpPr>
        <p:spPr>
          <a:xfrm>
            <a:off x="391911" y="44624"/>
            <a:ext cx="7482627" cy="1134611"/>
          </a:xfrm>
        </p:spPr>
        <p:txBody>
          <a:bodyPr/>
          <a:lstStyle/>
          <a:p>
            <a:pPr marL="838200" indent="-838200" algn="ctr">
              <a:buFontTx/>
              <a:buAutoNum type="arabicParenBoth"/>
            </a:pPr>
            <a:r>
              <a:rPr lang="zh-CN" altLang="en-US" sz="3600" dirty="0">
                <a:latin typeface="Times New Roman" panose="02020603050405020304" pitchFamily="18" charset="0"/>
                <a:cs typeface="Times New Roman" panose="02020603050405020304" pitchFamily="18" charset="0"/>
              </a:rPr>
              <a:t>信道能够通过的频率范围</a:t>
            </a:r>
            <a:endParaRPr lang="zh-CN" altLang="en-US" sz="36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136576" y="44624"/>
            <a:ext cx="6737962" cy="1134611"/>
          </a:xfrm>
        </p:spPr>
        <p:txBody>
          <a:bodyPr/>
          <a:lstStyle/>
          <a:p>
            <a:pPr algn="l"/>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信噪比 </a:t>
            </a:r>
            <a:endParaRPr lang="zh-CN" altLang="en-US" dirty="0">
              <a:latin typeface="Times New Roman" panose="02020603050405020304" pitchFamily="18" charset="0"/>
              <a:cs typeface="Times New Roman" panose="02020603050405020304" pitchFamily="18" charset="0"/>
            </a:endParaRPr>
          </a:p>
        </p:txBody>
      </p:sp>
      <p:sp>
        <p:nvSpPr>
          <p:cNvPr id="113667" name="Rectangle 3"/>
          <p:cNvSpPr>
            <a:spLocks noGrp="1" noChangeArrowheads="1"/>
          </p:cNvSpPr>
          <p:nvPr>
            <p:ph idx="1"/>
          </p:nvPr>
        </p:nvSpPr>
        <p:spPr>
          <a:xfrm>
            <a:off x="1031983" y="1896384"/>
            <a:ext cx="8346723" cy="3332816"/>
          </a:xfrm>
        </p:spPr>
        <p:txBody>
          <a:bodyPr/>
          <a:lstStyle/>
          <a:p>
            <a:r>
              <a:rPr lang="zh-CN" altLang="zh-CN" sz="2600" dirty="0">
                <a:latin typeface="Times New Roman" panose="02020603050405020304" pitchFamily="18" charset="0"/>
                <a:cs typeface="Times New Roman" panose="02020603050405020304" pitchFamily="18" charset="0"/>
              </a:rPr>
              <a:t>噪声存在于所有的电子设备和通信信道中。</a:t>
            </a:r>
            <a:endParaRPr lang="en-US" altLang="zh-CN" sz="2600" dirty="0">
              <a:latin typeface="Times New Roman" panose="02020603050405020304" pitchFamily="18" charset="0"/>
              <a:cs typeface="Times New Roman" panose="02020603050405020304" pitchFamily="18" charset="0"/>
            </a:endParaRPr>
          </a:p>
          <a:p>
            <a:r>
              <a:rPr lang="zh-CN" altLang="zh-CN" sz="2600" dirty="0">
                <a:latin typeface="Times New Roman" panose="02020603050405020304" pitchFamily="18" charset="0"/>
                <a:cs typeface="Times New Roman" panose="02020603050405020304" pitchFamily="18" charset="0"/>
              </a:rPr>
              <a:t>噪声是随机产生的，它的瞬时值有时会很大。因此噪声会使接收端对码元的判决产生错误</a:t>
            </a:r>
            <a:r>
              <a:rPr lang="zh-CN" altLang="en-US" sz="2600" dirty="0">
                <a:latin typeface="Times New Roman" panose="02020603050405020304" pitchFamily="18" charset="0"/>
                <a:cs typeface="Times New Roman" panose="02020603050405020304" pitchFamily="18" charset="0"/>
              </a:rPr>
              <a:t>。</a:t>
            </a:r>
            <a:endParaRPr lang="en-US" altLang="zh-CN" sz="2600" dirty="0">
              <a:latin typeface="Times New Roman" panose="02020603050405020304" pitchFamily="18" charset="0"/>
              <a:cs typeface="Times New Roman" panose="02020603050405020304" pitchFamily="18" charset="0"/>
            </a:endParaRPr>
          </a:p>
          <a:p>
            <a:r>
              <a:rPr lang="zh-CN" altLang="zh-CN" sz="2600" dirty="0">
                <a:latin typeface="Times New Roman" panose="02020603050405020304" pitchFamily="18" charset="0"/>
                <a:cs typeface="Times New Roman" panose="02020603050405020304" pitchFamily="18" charset="0"/>
              </a:rPr>
              <a:t>但噪声的影响是相对的</a:t>
            </a:r>
            <a:r>
              <a:rPr lang="zh-CN" altLang="en-US" sz="2600" dirty="0">
                <a:latin typeface="Times New Roman" panose="02020603050405020304" pitchFamily="18" charset="0"/>
                <a:cs typeface="Times New Roman" panose="02020603050405020304" pitchFamily="18" charset="0"/>
              </a:rPr>
              <a:t>。</a:t>
            </a:r>
            <a:r>
              <a:rPr lang="zh-CN" altLang="zh-CN" sz="2600" dirty="0">
                <a:latin typeface="Times New Roman" panose="02020603050405020304" pitchFamily="18" charset="0"/>
                <a:cs typeface="Times New Roman" panose="02020603050405020304" pitchFamily="18" charset="0"/>
              </a:rPr>
              <a:t>如果信号相对较强，那么噪声的影响就相对较小。</a:t>
            </a:r>
            <a:endParaRPr lang="en-US" altLang="zh-CN" sz="2600" dirty="0">
              <a:latin typeface="Times New Roman" panose="02020603050405020304" pitchFamily="18" charset="0"/>
              <a:cs typeface="Times New Roman" panose="02020603050405020304" pitchFamily="18" charset="0"/>
            </a:endParaRPr>
          </a:p>
          <a:p>
            <a:r>
              <a:rPr lang="zh-CN" altLang="zh-CN" sz="2600" dirty="0">
                <a:solidFill>
                  <a:srgbClr val="FF0000"/>
                </a:solidFill>
                <a:latin typeface="Times New Roman" panose="02020603050405020304" pitchFamily="18" charset="0"/>
                <a:cs typeface="Times New Roman" panose="02020603050405020304" pitchFamily="18" charset="0"/>
              </a:rPr>
              <a:t>信噪比</a:t>
            </a:r>
            <a:r>
              <a:rPr lang="zh-CN" altLang="zh-CN" sz="2600" dirty="0">
                <a:latin typeface="Times New Roman" panose="02020603050405020304" pitchFamily="18" charset="0"/>
                <a:cs typeface="Times New Roman" panose="02020603050405020304" pitchFamily="18" charset="0"/>
              </a:rPr>
              <a:t>就是信号的平均功率和噪声的平均功率之比</a:t>
            </a:r>
            <a:r>
              <a:rPr lang="zh-CN" altLang="en-US" sz="2600" dirty="0">
                <a:latin typeface="Times New Roman" panose="02020603050405020304" pitchFamily="18" charset="0"/>
                <a:cs typeface="Times New Roman" panose="02020603050405020304" pitchFamily="18" charset="0"/>
              </a:rPr>
              <a:t>。</a:t>
            </a:r>
            <a:r>
              <a:rPr lang="zh-CN" altLang="zh-CN" sz="2600" dirty="0">
                <a:latin typeface="Times New Roman" panose="02020603050405020304" pitchFamily="18" charset="0"/>
                <a:cs typeface="Times New Roman" panose="02020603050405020304" pitchFamily="18" charset="0"/>
              </a:rPr>
              <a:t>常记为</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N</a:t>
            </a:r>
            <a:r>
              <a:rPr lang="zh-CN" altLang="zh-CN" sz="2600" dirty="0">
                <a:latin typeface="Times New Roman" panose="02020603050405020304" pitchFamily="18" charset="0"/>
                <a:cs typeface="Times New Roman" panose="02020603050405020304" pitchFamily="18" charset="0"/>
              </a:rPr>
              <a:t>，并用分贝</a:t>
            </a:r>
            <a:r>
              <a:rPr lang="en-US" altLang="zh-CN" sz="2600" dirty="0">
                <a:latin typeface="Times New Roman" panose="02020603050405020304" pitchFamily="18" charset="0"/>
                <a:cs typeface="Times New Roman" panose="02020603050405020304" pitchFamily="18" charset="0"/>
              </a:rPr>
              <a:t> (dB) </a:t>
            </a:r>
            <a:r>
              <a:rPr lang="zh-CN" altLang="zh-CN" sz="2600" dirty="0">
                <a:latin typeface="Times New Roman" panose="02020603050405020304" pitchFamily="18" charset="0"/>
                <a:cs typeface="Times New Roman" panose="02020603050405020304" pitchFamily="18" charset="0"/>
              </a:rPr>
              <a:t>作为度量单位。即：</a:t>
            </a:r>
            <a:endParaRPr lang="zh-CN" altLang="zh-CN" sz="2600" dirty="0">
              <a:latin typeface="Times New Roman" panose="02020603050405020304" pitchFamily="18" charset="0"/>
              <a:cs typeface="Times New Roman" panose="02020603050405020304" pitchFamily="18" charset="0"/>
            </a:endParaRPr>
          </a:p>
          <a:p>
            <a:pPr marL="0" indent="0" latinLnBrk="1">
              <a:buNone/>
            </a:pPr>
            <a:r>
              <a:rPr lang="en-US" altLang="zh-CN" sz="2600" dirty="0">
                <a:latin typeface="Times New Roman" panose="02020603050405020304" pitchFamily="18" charset="0"/>
                <a:cs typeface="Times New Roman" panose="02020603050405020304" pitchFamily="18" charset="0"/>
              </a:rPr>
              <a:t>		</a:t>
            </a:r>
            <a:r>
              <a:rPr lang="zh-CN" altLang="zh-CN" sz="2600" dirty="0">
                <a:solidFill>
                  <a:srgbClr val="0000CC"/>
                </a:solidFill>
                <a:latin typeface="Times New Roman" panose="02020603050405020304" pitchFamily="18" charset="0"/>
                <a:cs typeface="Times New Roman" panose="02020603050405020304" pitchFamily="18" charset="0"/>
              </a:rPr>
              <a:t>信噪比</a:t>
            </a:r>
            <a:r>
              <a:rPr lang="en-US" altLang="zh-CN" sz="2600" dirty="0">
                <a:solidFill>
                  <a:srgbClr val="0000CC"/>
                </a:solidFill>
                <a:latin typeface="Times New Roman" panose="02020603050405020304" pitchFamily="18" charset="0"/>
                <a:cs typeface="Times New Roman" panose="02020603050405020304" pitchFamily="18" charset="0"/>
              </a:rPr>
              <a:t>(dB) = 10 log</a:t>
            </a:r>
            <a:r>
              <a:rPr lang="en-US" altLang="zh-CN" sz="2600" baseline="-25000" dirty="0">
                <a:solidFill>
                  <a:srgbClr val="0000CC"/>
                </a:solidFill>
                <a:latin typeface="Times New Roman" panose="02020603050405020304" pitchFamily="18" charset="0"/>
                <a:cs typeface="Times New Roman" panose="02020603050405020304" pitchFamily="18" charset="0"/>
              </a:rPr>
              <a:t>10</a:t>
            </a:r>
            <a:r>
              <a:rPr lang="en-US" altLang="zh-CN" sz="2600" dirty="0">
                <a:solidFill>
                  <a:srgbClr val="0000CC"/>
                </a:solidFill>
                <a:latin typeface="Times New Roman" panose="02020603050405020304" pitchFamily="18" charset="0"/>
                <a:cs typeface="Times New Roman" panose="02020603050405020304" pitchFamily="18" charset="0"/>
              </a:rPr>
              <a:t>(</a:t>
            </a:r>
            <a:r>
              <a:rPr lang="en-US" altLang="zh-CN" sz="2600" i="1" dirty="0">
                <a:solidFill>
                  <a:srgbClr val="0000CC"/>
                </a:solidFill>
                <a:latin typeface="Times New Roman" panose="02020603050405020304" pitchFamily="18" charset="0"/>
                <a:cs typeface="Times New Roman" panose="02020603050405020304" pitchFamily="18" charset="0"/>
              </a:rPr>
              <a:t>S</a:t>
            </a:r>
            <a:r>
              <a:rPr lang="en-US" altLang="zh-CN" sz="2600" dirty="0">
                <a:solidFill>
                  <a:srgbClr val="0000CC"/>
                </a:solidFill>
                <a:latin typeface="Times New Roman" panose="02020603050405020304" pitchFamily="18" charset="0"/>
                <a:cs typeface="Times New Roman" panose="02020603050405020304" pitchFamily="18" charset="0"/>
              </a:rPr>
              <a:t>/</a:t>
            </a:r>
            <a:r>
              <a:rPr lang="en-US" altLang="zh-CN" sz="2600" i="1" dirty="0">
                <a:solidFill>
                  <a:srgbClr val="0000CC"/>
                </a:solidFill>
                <a:latin typeface="Times New Roman" panose="02020603050405020304" pitchFamily="18" charset="0"/>
                <a:cs typeface="Times New Roman" panose="02020603050405020304" pitchFamily="18" charset="0"/>
              </a:rPr>
              <a:t>N</a:t>
            </a:r>
            <a:r>
              <a:rPr lang="en-US" altLang="zh-CN" sz="2600" dirty="0">
                <a:solidFill>
                  <a:srgbClr val="0000CC"/>
                </a:solidFill>
                <a:latin typeface="Times New Roman" panose="02020603050405020304" pitchFamily="18" charset="0"/>
                <a:cs typeface="Times New Roman" panose="02020603050405020304" pitchFamily="18" charset="0"/>
              </a:rPr>
              <a:t>)    (dB) </a:t>
            </a:r>
            <a:endParaRPr lang="zh-CN" altLang="zh-CN" sz="2600" dirty="0">
              <a:solidFill>
                <a:srgbClr val="0000CC"/>
              </a:solidFill>
              <a:latin typeface="Times New Roman" panose="02020603050405020304" pitchFamily="18" charset="0"/>
              <a:cs typeface="Times New Roman" panose="02020603050405020304" pitchFamily="18" charset="0"/>
            </a:endParaRPr>
          </a:p>
          <a:p>
            <a:r>
              <a:rPr lang="zh-CN" altLang="zh-CN" sz="2600" dirty="0">
                <a:latin typeface="Times New Roman" panose="02020603050405020304" pitchFamily="18" charset="0"/>
                <a:cs typeface="Times New Roman" panose="02020603050405020304" pitchFamily="18" charset="0"/>
              </a:rPr>
              <a:t>例如，当</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 10 </a:t>
            </a:r>
            <a:r>
              <a:rPr lang="zh-CN" altLang="zh-CN" sz="2600" dirty="0">
                <a:latin typeface="Times New Roman" panose="02020603050405020304" pitchFamily="18" charset="0"/>
                <a:cs typeface="Times New Roman" panose="02020603050405020304" pitchFamily="18" charset="0"/>
              </a:rPr>
              <a:t>时，信噪比为</a:t>
            </a:r>
            <a:r>
              <a:rPr lang="en-US" altLang="zh-CN" sz="2600" dirty="0">
                <a:latin typeface="Times New Roman" panose="02020603050405020304" pitchFamily="18" charset="0"/>
                <a:cs typeface="Times New Roman" panose="02020603050405020304" pitchFamily="18" charset="0"/>
              </a:rPr>
              <a:t> 10 dB</a:t>
            </a:r>
            <a:r>
              <a:rPr lang="zh-CN" altLang="zh-CN" sz="2600" dirty="0">
                <a:latin typeface="Times New Roman" panose="02020603050405020304" pitchFamily="18" charset="0"/>
                <a:cs typeface="Times New Roman" panose="02020603050405020304" pitchFamily="18" charset="0"/>
              </a:rPr>
              <a:t>，而当</a:t>
            </a:r>
            <a:r>
              <a:rPr lang="en-US" altLang="zh-CN"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 = 1000</a:t>
            </a:r>
            <a:r>
              <a:rPr lang="zh-CN" altLang="zh-CN" sz="2600" dirty="0">
                <a:latin typeface="Times New Roman" panose="02020603050405020304" pitchFamily="18" charset="0"/>
                <a:cs typeface="Times New Roman" panose="02020603050405020304" pitchFamily="18" charset="0"/>
              </a:rPr>
              <a:t>时，信噪比为</a:t>
            </a:r>
            <a:r>
              <a:rPr lang="en-US" altLang="zh-CN" sz="2600" dirty="0">
                <a:latin typeface="Times New Roman" panose="02020603050405020304" pitchFamily="18" charset="0"/>
                <a:cs typeface="Times New Roman" panose="02020603050405020304" pitchFamily="18" charset="0"/>
              </a:rPr>
              <a:t> 30 dB</a:t>
            </a:r>
            <a:r>
              <a:rPr lang="zh-CN"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rPr>
              <a:t>  </a:t>
            </a:r>
            <a:endParaRPr lang="zh-CN" altLang="en-US" sz="26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7">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667">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6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idx="1"/>
          </p:nvPr>
        </p:nvSpPr>
        <p:spPr/>
        <p:txBody>
          <a:bodyPr/>
          <a:lstStyle/>
          <a:p>
            <a:r>
              <a:rPr lang="en-US" altLang="zh-CN" dirty="0">
                <a:latin typeface="Times New Roman" panose="02020603050405020304" pitchFamily="18" charset="0"/>
                <a:cs typeface="Times New Roman" panose="02020603050405020304" pitchFamily="18" charset="0"/>
              </a:rPr>
              <a:t>1984</a:t>
            </a:r>
            <a:r>
              <a:rPr lang="zh-CN" altLang="en-US" dirty="0">
                <a:latin typeface="Times New Roman" panose="02020603050405020304" pitchFamily="18" charset="0"/>
                <a:cs typeface="Times New Roman" panose="02020603050405020304" pitchFamily="18" charset="0"/>
              </a:rPr>
              <a:t>年，香农 </a:t>
            </a:r>
            <a:r>
              <a:rPr lang="en-US" altLang="zh-CN" dirty="0">
                <a:latin typeface="Times New Roman" panose="02020603050405020304" pitchFamily="18" charset="0"/>
                <a:cs typeface="Times New Roman" panose="02020603050405020304" pitchFamily="18" charset="0"/>
              </a:rPr>
              <a:t>(Shannon) </a:t>
            </a:r>
            <a:r>
              <a:rPr lang="zh-CN" altLang="en-US" dirty="0">
                <a:latin typeface="Times New Roman" panose="02020603050405020304" pitchFamily="18" charset="0"/>
                <a:cs typeface="Times New Roman" panose="02020603050405020304" pitchFamily="18" charset="0"/>
              </a:rPr>
              <a:t>用信息论的理论推导出了带宽受限且有高斯白噪声干扰的信道的</a:t>
            </a:r>
            <a:r>
              <a:rPr lang="zh-CN" altLang="en-US" dirty="0">
                <a:solidFill>
                  <a:srgbClr val="FF0000"/>
                </a:solidFill>
                <a:latin typeface="Times New Roman" panose="02020603050405020304" pitchFamily="18" charset="0"/>
                <a:cs typeface="Times New Roman" panose="02020603050405020304" pitchFamily="18" charset="0"/>
              </a:rPr>
              <a:t>极限</a:t>
            </a:r>
            <a:r>
              <a:rPr lang="zh-CN" altLang="en-US" dirty="0">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无差错的</a:t>
            </a:r>
            <a:r>
              <a:rPr lang="zh-CN" altLang="en-US" dirty="0">
                <a:latin typeface="Times New Roman" panose="02020603050405020304" pitchFamily="18" charset="0"/>
                <a:cs typeface="Times New Roman" panose="02020603050405020304" pitchFamily="18" charset="0"/>
              </a:rPr>
              <a:t>信息传输速率（香农公式）。</a:t>
            </a:r>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信道的极限信息传输速率 </a:t>
            </a:r>
            <a:r>
              <a:rPr lang="en-US" altLang="zh-CN" i="1" dirty="0">
                <a:latin typeface="Times New Roman" panose="02020603050405020304" pitchFamily="18" charset="0"/>
                <a:cs typeface="Times New Roman" panose="02020603050405020304" pitchFamily="18" charset="0"/>
              </a:rPr>
              <a:t>C </a:t>
            </a:r>
            <a:r>
              <a:rPr lang="zh-CN" altLang="en-US" dirty="0">
                <a:latin typeface="Times New Roman" panose="02020603050405020304" pitchFamily="18" charset="0"/>
                <a:cs typeface="Times New Roman" panose="02020603050405020304" pitchFamily="18" charset="0"/>
              </a:rPr>
              <a:t>可表达为：</a:t>
            </a:r>
            <a:endParaRPr lang="zh-CN" altLang="en-US" dirty="0">
              <a:latin typeface="Times New Roman" panose="02020603050405020304" pitchFamily="18" charset="0"/>
              <a:cs typeface="Times New Roman" panose="02020603050405020304" pitchFamily="18" charset="0"/>
            </a:endParaRPr>
          </a:p>
          <a:p>
            <a:pPr marL="0" indent="0">
              <a:spcBef>
                <a:spcPct val="25000"/>
              </a:spcBef>
              <a:spcAft>
                <a:spcPct val="25000"/>
              </a:spcAft>
              <a:buNone/>
            </a:pPr>
            <a:r>
              <a:rPr lang="en-US" altLang="zh-CN" i="1" dirty="0">
                <a:latin typeface="Times New Roman" panose="02020603050405020304" pitchFamily="18" charset="0"/>
                <a:cs typeface="Times New Roman" panose="02020603050405020304" pitchFamily="18" charset="0"/>
              </a:rPr>
              <a:t>		</a:t>
            </a:r>
            <a:r>
              <a:rPr lang="en-US" altLang="zh-CN" i="1" dirty="0">
                <a:solidFill>
                  <a:srgbClr val="0000CC"/>
                </a:solidFill>
                <a:latin typeface="Times New Roman" panose="02020603050405020304" pitchFamily="18" charset="0"/>
                <a:cs typeface="Times New Roman" panose="02020603050405020304" pitchFamily="18" charset="0"/>
              </a:rPr>
              <a:t>C</a:t>
            </a:r>
            <a:r>
              <a:rPr lang="en-US" altLang="zh-CN" dirty="0">
                <a:solidFill>
                  <a:srgbClr val="0000CC"/>
                </a:solidFill>
                <a:latin typeface="Times New Roman" panose="02020603050405020304" pitchFamily="18" charset="0"/>
                <a:cs typeface="Times New Roman" panose="02020603050405020304" pitchFamily="18" charset="0"/>
              </a:rPr>
              <a:t> = </a:t>
            </a:r>
            <a:r>
              <a:rPr lang="en-US" altLang="zh-CN" i="1" dirty="0">
                <a:solidFill>
                  <a:srgbClr val="0000CC"/>
                </a:solidFill>
                <a:latin typeface="Times New Roman" panose="02020603050405020304" pitchFamily="18" charset="0"/>
                <a:cs typeface="Times New Roman" panose="02020603050405020304" pitchFamily="18" charset="0"/>
              </a:rPr>
              <a:t>W</a:t>
            </a:r>
            <a:r>
              <a:rPr lang="en-US" altLang="zh-CN" dirty="0">
                <a:solidFill>
                  <a:srgbClr val="0000CC"/>
                </a:solidFill>
                <a:latin typeface="Times New Roman" panose="02020603050405020304" pitchFamily="18" charset="0"/>
                <a:cs typeface="Times New Roman" panose="02020603050405020304" pitchFamily="18" charset="0"/>
              </a:rPr>
              <a:t> log</a:t>
            </a:r>
            <a:r>
              <a:rPr lang="en-US" altLang="zh-CN" baseline="-25000" dirty="0">
                <a:solidFill>
                  <a:srgbClr val="0000CC"/>
                </a:solidFill>
                <a:latin typeface="Times New Roman" panose="02020603050405020304" pitchFamily="18" charset="0"/>
                <a:cs typeface="Times New Roman" panose="02020603050405020304" pitchFamily="18" charset="0"/>
              </a:rPr>
              <a:t>2</a:t>
            </a:r>
            <a:r>
              <a:rPr lang="en-US" altLang="zh-CN" dirty="0">
                <a:solidFill>
                  <a:srgbClr val="0000CC"/>
                </a:solidFill>
                <a:latin typeface="Times New Roman" panose="02020603050405020304" pitchFamily="18" charset="0"/>
                <a:cs typeface="Times New Roman" panose="02020603050405020304" pitchFamily="18" charset="0"/>
              </a:rPr>
              <a:t>(1+</a:t>
            </a:r>
            <a:r>
              <a:rPr lang="en-US" altLang="zh-CN" i="1" dirty="0">
                <a:solidFill>
                  <a:srgbClr val="0000CC"/>
                </a:solidFill>
                <a:latin typeface="Times New Roman" panose="02020603050405020304" pitchFamily="18" charset="0"/>
                <a:cs typeface="Times New Roman" panose="02020603050405020304" pitchFamily="18" charset="0"/>
              </a:rPr>
              <a:t>S</a:t>
            </a:r>
            <a:r>
              <a:rPr lang="en-US" altLang="zh-CN" dirty="0">
                <a:solidFill>
                  <a:srgbClr val="0000CC"/>
                </a:solidFill>
                <a:latin typeface="Times New Roman" panose="02020603050405020304" pitchFamily="18" charset="0"/>
                <a:cs typeface="Times New Roman" panose="02020603050405020304" pitchFamily="18" charset="0"/>
              </a:rPr>
              <a:t>/</a:t>
            </a:r>
            <a:r>
              <a:rPr lang="en-US" altLang="zh-CN" i="1" dirty="0">
                <a:solidFill>
                  <a:srgbClr val="0000CC"/>
                </a:solidFill>
                <a:latin typeface="Times New Roman" panose="02020603050405020304" pitchFamily="18" charset="0"/>
                <a:cs typeface="Times New Roman" panose="02020603050405020304" pitchFamily="18" charset="0"/>
              </a:rPr>
              <a:t>N</a:t>
            </a:r>
            <a:r>
              <a:rPr lang="en-US" altLang="zh-CN" dirty="0">
                <a:solidFill>
                  <a:srgbClr val="0000CC"/>
                </a:solidFill>
                <a:latin typeface="Times New Roman" panose="02020603050405020304" pitchFamily="18" charset="0"/>
                <a:cs typeface="Times New Roman" panose="02020603050405020304" pitchFamily="18" charset="0"/>
              </a:rPr>
              <a:t>)    (bit/s) </a:t>
            </a:r>
            <a:endParaRPr lang="en-US" altLang="zh-CN" dirty="0">
              <a:solidFill>
                <a:srgbClr val="0000CC"/>
              </a:solidFill>
              <a:latin typeface="Times New Roman" panose="02020603050405020304" pitchFamily="18" charset="0"/>
              <a:cs typeface="Times New Roman" panose="02020603050405020304" pitchFamily="18" charset="0"/>
            </a:endParaRPr>
          </a:p>
          <a:p>
            <a:pPr marL="457200" lvl="1" indent="0">
              <a:buNone/>
            </a:pPr>
            <a:r>
              <a:rPr lang="zh-CN" altLang="en-US"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其中：</a:t>
            </a:r>
            <a:r>
              <a:rPr lang="en-US" altLang="zh-CN" i="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W </a:t>
            </a:r>
            <a:r>
              <a:rPr lang="zh-CN" altLang="en-US"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为信道的带宽（以 </a:t>
            </a:r>
            <a:r>
              <a:rPr lang="en-US" altLang="zh-CN"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Hz </a:t>
            </a:r>
            <a:r>
              <a:rPr lang="zh-CN" altLang="en-US"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为单位）；</a:t>
            </a:r>
            <a:endParaRPr lang="zh-CN" altLang="en-US"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marL="457200" lvl="1" indent="0">
              <a:buNone/>
            </a:pPr>
            <a:r>
              <a:rPr lang="en-US" altLang="zh-CN" i="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S </a:t>
            </a:r>
            <a:r>
              <a:rPr lang="zh-CN" altLang="en-US"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为信道内所传信号的平均功率；</a:t>
            </a:r>
            <a:endParaRPr lang="zh-CN" altLang="en-US"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marL="457200" lvl="1" indent="0">
              <a:buNone/>
            </a:pPr>
            <a:r>
              <a:rPr lang="en-US" altLang="zh-CN" i="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N </a:t>
            </a:r>
            <a:r>
              <a:rPr lang="zh-CN" altLang="en-US"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为信道内部的高斯噪声功率。</a:t>
            </a:r>
            <a:r>
              <a:rPr lang="zh-CN" altLang="en-US" dirty="0">
                <a:solidFill>
                  <a:srgbClr val="000099"/>
                </a:solidFill>
                <a:latin typeface="Times New Roman" panose="02020603050405020304" pitchFamily="18" charset="0"/>
                <a:cs typeface="Times New Roman" panose="02020603050405020304" pitchFamily="18" charset="0"/>
              </a:rPr>
              <a:t>  </a:t>
            </a:r>
            <a:endParaRPr lang="zh-CN" altLang="en-US" dirty="0">
              <a:solidFill>
                <a:srgbClr val="000099"/>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
        <p:nvSpPr>
          <p:cNvPr id="6" name="Rectangle 2"/>
          <p:cNvSpPr>
            <a:spLocks noGrp="1" noChangeArrowheads="1"/>
          </p:cNvSpPr>
          <p:nvPr>
            <p:ph type="title"/>
          </p:nvPr>
        </p:nvSpPr>
        <p:spPr>
          <a:xfrm>
            <a:off x="1136576" y="44624"/>
            <a:ext cx="6737962" cy="1134611"/>
          </a:xfrm>
        </p:spPr>
        <p:txBody>
          <a:bodyPr/>
          <a:lstStyle/>
          <a:p>
            <a:pPr algn="l"/>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信噪比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6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36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6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639316" y="1988840"/>
            <a:ext cx="9066212" cy="4142085"/>
          </a:xfrm>
        </p:spPr>
        <p:txBody>
          <a:bodyPr/>
          <a:lstStyle/>
          <a:p>
            <a:r>
              <a:rPr lang="zh-CN" altLang="en-US" sz="2800" dirty="0">
                <a:solidFill>
                  <a:srgbClr val="FF0000"/>
                </a:solidFill>
                <a:latin typeface="Times New Roman" panose="02020603050405020304" pitchFamily="18" charset="0"/>
                <a:cs typeface="Times New Roman" panose="02020603050405020304" pitchFamily="18" charset="0"/>
              </a:rPr>
              <a:t>机械特性 ：</a:t>
            </a:r>
            <a:r>
              <a:rPr lang="zh-CN" altLang="en-US" sz="2800" dirty="0">
                <a:latin typeface="Times New Roman" panose="02020603050405020304" pitchFamily="18" charset="0"/>
                <a:cs typeface="Times New Roman" panose="02020603050405020304" pitchFamily="18" charset="0"/>
              </a:rPr>
              <a:t>指明接口所用接线器的形状和尺寸、引线数目和排列、固定和锁定装置等。</a:t>
            </a:r>
            <a:endParaRPr lang="zh-CN" altLang="en-US" sz="2800" dirty="0">
              <a:latin typeface="Times New Roman" panose="02020603050405020304" pitchFamily="18" charset="0"/>
              <a:cs typeface="Times New Roman" panose="02020603050405020304" pitchFamily="18" charset="0"/>
            </a:endParaRPr>
          </a:p>
          <a:p>
            <a:r>
              <a:rPr lang="zh-CN" altLang="en-US" sz="2800" dirty="0">
                <a:solidFill>
                  <a:srgbClr val="FF0000"/>
                </a:solidFill>
                <a:latin typeface="Times New Roman" panose="02020603050405020304" pitchFamily="18" charset="0"/>
                <a:cs typeface="Times New Roman" panose="02020603050405020304" pitchFamily="18" charset="0"/>
              </a:rPr>
              <a:t>电气特性：</a:t>
            </a:r>
            <a:r>
              <a:rPr lang="zh-CN" altLang="en-US" sz="2800" dirty="0">
                <a:latin typeface="Times New Roman" panose="02020603050405020304" pitchFamily="18" charset="0"/>
                <a:cs typeface="Times New Roman" panose="02020603050405020304" pitchFamily="18" charset="0"/>
              </a:rPr>
              <a:t>指明在接口电缆的各条线上出现的电压的范围。</a:t>
            </a:r>
            <a:endParaRPr lang="zh-CN" altLang="en-US" sz="2800" dirty="0">
              <a:latin typeface="Times New Roman" panose="02020603050405020304" pitchFamily="18" charset="0"/>
              <a:cs typeface="Times New Roman" panose="02020603050405020304" pitchFamily="18" charset="0"/>
            </a:endParaRPr>
          </a:p>
          <a:p>
            <a:r>
              <a:rPr lang="zh-CN" altLang="en-US" sz="2800" dirty="0">
                <a:solidFill>
                  <a:srgbClr val="FF0000"/>
                </a:solidFill>
                <a:latin typeface="Times New Roman" panose="02020603050405020304" pitchFamily="18" charset="0"/>
                <a:cs typeface="Times New Roman" panose="02020603050405020304" pitchFamily="18" charset="0"/>
              </a:rPr>
              <a:t>功能特性：</a:t>
            </a:r>
            <a:r>
              <a:rPr lang="zh-CN" altLang="en-US" sz="2800" dirty="0">
                <a:latin typeface="Times New Roman" panose="02020603050405020304" pitchFamily="18" charset="0"/>
                <a:cs typeface="Times New Roman" panose="02020603050405020304" pitchFamily="18" charset="0"/>
              </a:rPr>
              <a:t>指明某条线上出现的某一电平的电压表示何种意义。</a:t>
            </a:r>
            <a:endParaRPr lang="zh-CN" altLang="en-US" sz="2800" dirty="0">
              <a:latin typeface="Times New Roman" panose="02020603050405020304" pitchFamily="18" charset="0"/>
              <a:cs typeface="Times New Roman" panose="02020603050405020304" pitchFamily="18" charset="0"/>
            </a:endParaRPr>
          </a:p>
          <a:p>
            <a:r>
              <a:rPr lang="zh-CN" altLang="en-US" sz="2800" dirty="0">
                <a:solidFill>
                  <a:srgbClr val="FF0000"/>
                </a:solidFill>
                <a:latin typeface="Times New Roman" panose="02020603050405020304" pitchFamily="18" charset="0"/>
                <a:cs typeface="Times New Roman" panose="02020603050405020304" pitchFamily="18" charset="0"/>
              </a:rPr>
              <a:t>过程特性 ：</a:t>
            </a:r>
            <a:r>
              <a:rPr lang="zh-CN" altLang="en-US" sz="2800" dirty="0">
                <a:latin typeface="Times New Roman" panose="02020603050405020304" pitchFamily="18" charset="0"/>
                <a:cs typeface="Times New Roman" panose="02020603050405020304" pitchFamily="18" charset="0"/>
              </a:rPr>
              <a:t>指明对于不同功能的各种可能事件的出现顺序。 </a:t>
            </a:r>
            <a:endParaRPr lang="zh-CN" altLang="en-US" sz="2800" dirty="0">
              <a:latin typeface="Times New Roman" panose="02020603050405020304" pitchFamily="18" charset="0"/>
              <a:cs typeface="Times New Roman" panose="02020603050405020304" pitchFamily="18" charset="0"/>
            </a:endParaRPr>
          </a:p>
        </p:txBody>
      </p:sp>
      <p:sp>
        <p:nvSpPr>
          <p:cNvPr id="3" name="矩形 2"/>
          <p:cNvSpPr/>
          <p:nvPr/>
        </p:nvSpPr>
        <p:spPr bwMode="auto">
          <a:xfrm>
            <a:off x="488504" y="1196752"/>
            <a:ext cx="9073008" cy="648072"/>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3200" b="1" dirty="0">
                <a:latin typeface="Times New Roman" panose="02020603050405020304" pitchFamily="18" charset="0"/>
                <a:ea typeface="黑体" panose="02010609060101010101" pitchFamily="2" charset="-122"/>
                <a:cs typeface="Times New Roman" panose="02020603050405020304" pitchFamily="18" charset="0"/>
              </a:rPr>
              <a:t>主要任务：确定与传输媒体的接口的一些特性。</a:t>
            </a:r>
            <a:endParaRPr kumimoji="0" lang="zh-CN" altLang="en-US" sz="3200" b="1" i="0" u="none" strike="noStrike" cap="none" normalizeH="0" baseline="0" dirty="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35130" y="1203428"/>
            <a:ext cx="9487388" cy="4038808"/>
          </a:xfrm>
          <a:prstGeom prst="rect">
            <a:avLst/>
          </a:prstGeom>
        </p:spPr>
      </p:pic>
      <p:pic>
        <p:nvPicPr>
          <p:cNvPr id="5" name="图片 4"/>
          <p:cNvPicPr>
            <a:picLocks noChangeAspect="1"/>
          </p:cNvPicPr>
          <p:nvPr/>
        </p:nvPicPr>
        <p:blipFill>
          <a:blip r:embed="rId2"/>
          <a:stretch>
            <a:fillRect/>
          </a:stretch>
        </p:blipFill>
        <p:spPr>
          <a:xfrm>
            <a:off x="776536" y="1615764"/>
            <a:ext cx="7277474" cy="3295819"/>
          </a:xfrm>
          <a:prstGeom prst="rect">
            <a:avLst/>
          </a:prstGeom>
        </p:spPr>
      </p:pic>
      <p:pic>
        <p:nvPicPr>
          <p:cNvPr id="6" name="图片 5"/>
          <p:cNvPicPr>
            <a:picLocks noChangeAspect="1"/>
          </p:cNvPicPr>
          <p:nvPr/>
        </p:nvPicPr>
        <p:blipFill>
          <a:blip r:embed="rId3"/>
          <a:stretch>
            <a:fillRect/>
          </a:stretch>
        </p:blipFill>
        <p:spPr>
          <a:xfrm>
            <a:off x="474269" y="2045700"/>
            <a:ext cx="9389777" cy="3562187"/>
          </a:xfrm>
          <a:prstGeom prst="rect">
            <a:avLst/>
          </a:prstGeom>
        </p:spPr>
      </p:pic>
      <p:sp>
        <p:nvSpPr>
          <p:cNvPr id="26626" name="Rectangle 2"/>
          <p:cNvSpPr>
            <a:spLocks noGrp="1" noChangeArrowheads="1"/>
          </p:cNvSpPr>
          <p:nvPr>
            <p:ph type="title"/>
          </p:nvPr>
        </p:nvSpPr>
        <p:spPr/>
        <p:txBody>
          <a:bodyPr/>
          <a:lstStyle/>
          <a:p>
            <a:pPr algn="ctr"/>
            <a:r>
              <a:rPr lang="zh-CN" altLang="en-US" dirty="0">
                <a:latin typeface="Times New Roman" panose="02020603050405020304" pitchFamily="18" charset="0"/>
                <a:cs typeface="Times New Roman" panose="02020603050405020304" pitchFamily="18" charset="0"/>
              </a:rPr>
              <a:t>物理层的主要任务</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488504" y="2490647"/>
            <a:ext cx="9906000" cy="43227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wipe(down)">
                                      <p:cBhvr>
                                        <p:cTn id="7" dur="5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6627">
                                            <p:txEl>
                                              <p:pRg st="1" end="1"/>
                                            </p:txEl>
                                          </p:spTgt>
                                        </p:tgtEl>
                                        <p:attrNameLst>
                                          <p:attrName>style.visibility</p:attrName>
                                        </p:attrNameLst>
                                      </p:cBhvr>
                                      <p:to>
                                        <p:strVal val="visible"/>
                                      </p:to>
                                    </p:set>
                                    <p:animEffect transition="in" filter="wipe(down)">
                                      <p:cBhvr>
                                        <p:cTn id="24" dur="500"/>
                                        <p:tgtEl>
                                          <p:spTgt spid="2662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6627">
                                            <p:txEl>
                                              <p:pRg st="2" end="2"/>
                                            </p:txEl>
                                          </p:spTgt>
                                        </p:tgtEl>
                                        <p:attrNameLst>
                                          <p:attrName>style.visibility</p:attrName>
                                        </p:attrNameLst>
                                      </p:cBhvr>
                                      <p:to>
                                        <p:strVal val="visible"/>
                                      </p:to>
                                    </p:set>
                                    <p:animEffect transition="in" filter="wipe(down)">
                                      <p:cBhvr>
                                        <p:cTn id="38" dur="500"/>
                                        <p:tgtEl>
                                          <p:spTgt spid="26627">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500"/>
                                        <p:tgtEl>
                                          <p:spTgt spid="6"/>
                                        </p:tgtEl>
                                        <p:attrNameLst>
                                          <p:attrName>ppt_w</p:attrName>
                                        </p:attrNameLst>
                                      </p:cBhvr>
                                      <p:tavLst>
                                        <p:tav tm="0">
                                          <p:val>
                                            <p:strVal val="ppt_w"/>
                                          </p:val>
                                        </p:tav>
                                        <p:tav tm="100000">
                                          <p:val>
                                            <p:fltVal val="0"/>
                                          </p:val>
                                        </p:tav>
                                      </p:tavLst>
                                    </p:anim>
                                    <p:anim calcmode="lin" valueType="num">
                                      <p:cBhvr>
                                        <p:cTn id="50" dur="500"/>
                                        <p:tgtEl>
                                          <p:spTgt spid="6"/>
                                        </p:tgtEl>
                                        <p:attrNameLst>
                                          <p:attrName>ppt_h</p:attrName>
                                        </p:attrNameLst>
                                      </p:cBhvr>
                                      <p:tavLst>
                                        <p:tav tm="0">
                                          <p:val>
                                            <p:strVal val="ppt_h"/>
                                          </p:val>
                                        </p:tav>
                                        <p:tav tm="100000">
                                          <p:val>
                                            <p:fltVal val="0"/>
                                          </p:val>
                                        </p:tav>
                                      </p:tavLst>
                                    </p:anim>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6627">
                                            <p:txEl>
                                              <p:pRg st="3" end="3"/>
                                            </p:txEl>
                                          </p:spTgt>
                                        </p:tgtEl>
                                        <p:attrNameLst>
                                          <p:attrName>style.visibility</p:attrName>
                                        </p:attrNameLst>
                                      </p:cBhvr>
                                      <p:to>
                                        <p:strVal val="visible"/>
                                      </p:to>
                                    </p:set>
                                    <p:animEffect transition="in" filter="wipe(down)">
                                      <p:cBhvr>
                                        <p:cTn id="57" dur="500"/>
                                        <p:tgtEl>
                                          <p:spTgt spid="26627">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heel(1)">
                                      <p:cBhvr>
                                        <p:cTn id="62" dur="20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nodeType="clickEffect">
                                  <p:stCondLst>
                                    <p:cond delay="0"/>
                                  </p:stCondLst>
                                  <p:childTnLst>
                                    <p:animEffect transition="out" filter="dissolve">
                                      <p:cBhvr>
                                        <p:cTn id="66" dur="500"/>
                                        <p:tgtEl>
                                          <p:spTgt spid="7"/>
                                        </p:tgtEl>
                                      </p:cBhvr>
                                    </p:animEffect>
                                    <p:set>
                                      <p:cBhvr>
                                        <p:cTn id="6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algn="ctr"/>
            <a:r>
              <a:rPr lang="zh-CN" altLang="en-US">
                <a:latin typeface="Times New Roman" panose="02020603050405020304" pitchFamily="18" charset="0"/>
                <a:cs typeface="Times New Roman" panose="02020603050405020304" pitchFamily="18" charset="0"/>
              </a:rPr>
              <a:t>香农公式表明 </a:t>
            </a:r>
            <a:endParaRPr lang="zh-CN" altLang="en-US">
              <a:latin typeface="Times New Roman" panose="02020603050405020304" pitchFamily="18" charset="0"/>
              <a:cs typeface="Times New Roman" panose="02020603050405020304" pitchFamily="18" charset="0"/>
            </a:endParaRPr>
          </a:p>
        </p:txBody>
      </p:sp>
      <p:sp>
        <p:nvSpPr>
          <p:cNvPr id="114691" name="Rectangle 3"/>
          <p:cNvSpPr>
            <a:spLocks noGrp="1" noChangeArrowheads="1"/>
          </p:cNvSpPr>
          <p:nvPr>
            <p:ph idx="1"/>
          </p:nvPr>
        </p:nvSpPr>
        <p:spPr>
          <a:xfrm>
            <a:off x="1031983" y="1896384"/>
            <a:ext cx="8346723" cy="3332816"/>
          </a:xfrm>
        </p:spPr>
        <p:txBody>
          <a:bodyPr/>
          <a:lstStyle/>
          <a:p>
            <a:r>
              <a:rPr lang="zh-CN" altLang="en-US" sz="2800" dirty="0">
                <a:latin typeface="Times New Roman" panose="02020603050405020304" pitchFamily="18" charset="0"/>
                <a:cs typeface="Times New Roman" panose="02020603050405020304" pitchFamily="18" charset="0"/>
              </a:rPr>
              <a:t>信道的带宽或信道中的信噪比越大，则信息的极限传输速率就越高。 </a:t>
            </a:r>
            <a:endParaRPr lang="zh-CN" altLang="en-US" sz="2800" dirty="0">
              <a:latin typeface="Times New Roman" panose="02020603050405020304" pitchFamily="18" charset="0"/>
              <a:cs typeface="Times New Roman" panose="02020603050405020304" pitchFamily="18" charset="0"/>
            </a:endParaRPr>
          </a:p>
          <a:p>
            <a:r>
              <a:rPr lang="zh-CN" altLang="en-US" sz="2800" dirty="0">
                <a:solidFill>
                  <a:srgbClr val="0000CC"/>
                </a:solidFill>
                <a:latin typeface="Times New Roman" panose="02020603050405020304" pitchFamily="18" charset="0"/>
                <a:cs typeface="Times New Roman" panose="02020603050405020304" pitchFamily="18" charset="0"/>
              </a:rPr>
              <a:t>只要信息传输速率低于信道的极限信息传输速率，就一定可以找到某种办法来实现无差错的传输。 </a:t>
            </a:r>
            <a:endParaRPr lang="zh-CN" altLang="en-US" sz="2800" dirty="0">
              <a:solidFill>
                <a:srgbClr val="0000CC"/>
              </a:solidFill>
              <a:latin typeface="Times New Roman" panose="02020603050405020304" pitchFamily="18" charset="0"/>
              <a:cs typeface="Times New Roman" panose="02020603050405020304" pitchFamily="18" charset="0"/>
            </a:endParaRPr>
          </a:p>
          <a:p>
            <a:r>
              <a:rPr lang="zh-CN" altLang="en-US" sz="2800" dirty="0">
                <a:solidFill>
                  <a:srgbClr val="0000CC"/>
                </a:solidFill>
                <a:latin typeface="Times New Roman" panose="02020603050405020304" pitchFamily="18" charset="0"/>
                <a:cs typeface="Times New Roman" panose="02020603050405020304" pitchFamily="18" charset="0"/>
              </a:rPr>
              <a:t>若信道带宽 </a:t>
            </a:r>
            <a:r>
              <a:rPr lang="en-US" altLang="zh-CN" sz="2800" i="1" dirty="0">
                <a:solidFill>
                  <a:srgbClr val="0000CC"/>
                </a:solidFill>
                <a:latin typeface="Times New Roman" panose="02020603050405020304" pitchFamily="18" charset="0"/>
                <a:cs typeface="Times New Roman" panose="02020603050405020304" pitchFamily="18" charset="0"/>
              </a:rPr>
              <a:t>W</a:t>
            </a:r>
            <a:r>
              <a:rPr lang="en-US" altLang="zh-CN" sz="2800" dirty="0">
                <a:solidFill>
                  <a:srgbClr val="0000CC"/>
                </a:solidFill>
                <a:latin typeface="Times New Roman" panose="02020603050405020304" pitchFamily="18" charset="0"/>
                <a:cs typeface="Times New Roman" panose="02020603050405020304" pitchFamily="18" charset="0"/>
              </a:rPr>
              <a:t> </a:t>
            </a:r>
            <a:r>
              <a:rPr lang="zh-CN" altLang="en-US" sz="2800" dirty="0">
                <a:solidFill>
                  <a:srgbClr val="0000CC"/>
                </a:solidFill>
                <a:latin typeface="Times New Roman" panose="02020603050405020304" pitchFamily="18" charset="0"/>
                <a:cs typeface="Times New Roman" panose="02020603050405020304" pitchFamily="18" charset="0"/>
              </a:rPr>
              <a:t>或信噪比 </a:t>
            </a:r>
            <a:r>
              <a:rPr lang="en-US" altLang="zh-CN" sz="2800" i="1" dirty="0">
                <a:solidFill>
                  <a:srgbClr val="0000CC"/>
                </a:solidFill>
                <a:latin typeface="Times New Roman" panose="02020603050405020304" pitchFamily="18" charset="0"/>
                <a:cs typeface="Times New Roman" panose="02020603050405020304" pitchFamily="18" charset="0"/>
              </a:rPr>
              <a:t>S/N</a:t>
            </a:r>
            <a:r>
              <a:rPr lang="en-US" altLang="zh-CN" sz="2800" dirty="0">
                <a:solidFill>
                  <a:srgbClr val="0000CC"/>
                </a:solidFill>
                <a:latin typeface="Times New Roman" panose="02020603050405020304" pitchFamily="18" charset="0"/>
                <a:cs typeface="Times New Roman" panose="02020603050405020304" pitchFamily="18" charset="0"/>
              </a:rPr>
              <a:t> </a:t>
            </a:r>
            <a:r>
              <a:rPr lang="zh-CN" altLang="en-US" sz="2800" dirty="0">
                <a:solidFill>
                  <a:srgbClr val="0000CC"/>
                </a:solidFill>
                <a:latin typeface="Times New Roman" panose="02020603050405020304" pitchFamily="18" charset="0"/>
                <a:cs typeface="Times New Roman" panose="02020603050405020304" pitchFamily="18" charset="0"/>
              </a:rPr>
              <a:t>没有上限（当然实际信道不可能是这样的），则信道的极限信息传输速率 </a:t>
            </a:r>
            <a:r>
              <a:rPr lang="en-US" altLang="zh-CN" sz="2800" i="1" dirty="0">
                <a:solidFill>
                  <a:srgbClr val="0000CC"/>
                </a:solidFill>
                <a:latin typeface="Times New Roman" panose="02020603050405020304" pitchFamily="18" charset="0"/>
                <a:cs typeface="Times New Roman" panose="02020603050405020304" pitchFamily="18" charset="0"/>
              </a:rPr>
              <a:t>C</a:t>
            </a:r>
            <a:r>
              <a:rPr lang="en-US" altLang="zh-CN" sz="2800" dirty="0">
                <a:solidFill>
                  <a:srgbClr val="0000CC"/>
                </a:solidFill>
                <a:latin typeface="Times New Roman" panose="02020603050405020304" pitchFamily="18" charset="0"/>
                <a:cs typeface="Times New Roman" panose="02020603050405020304" pitchFamily="18" charset="0"/>
              </a:rPr>
              <a:t> </a:t>
            </a:r>
            <a:r>
              <a:rPr lang="zh-CN" altLang="en-US" sz="2800" dirty="0">
                <a:solidFill>
                  <a:srgbClr val="0000CC"/>
                </a:solidFill>
                <a:latin typeface="Times New Roman" panose="02020603050405020304" pitchFamily="18" charset="0"/>
                <a:cs typeface="Times New Roman" panose="02020603050405020304" pitchFamily="18" charset="0"/>
              </a:rPr>
              <a:t>也就没有上限。</a:t>
            </a:r>
            <a:endParaRPr lang="zh-CN" altLang="en-US" sz="2800" dirty="0">
              <a:solidFill>
                <a:srgbClr val="0000CC"/>
              </a:solidFill>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实际信道上能够达到的信息传输速率要比香农的极限传输速率低不少。  </a:t>
            </a:r>
            <a:endParaRPr lang="zh-CN" altLang="en-US" sz="28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6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46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algn="ctr"/>
            <a:r>
              <a:rPr lang="zh-CN" altLang="en-US">
                <a:latin typeface="Times New Roman" panose="02020603050405020304" pitchFamily="18" charset="0"/>
                <a:cs typeface="Times New Roman" panose="02020603050405020304" pitchFamily="18" charset="0"/>
              </a:rPr>
              <a:t>请注意 </a:t>
            </a:r>
            <a:endParaRPr lang="zh-CN" altLang="en-US">
              <a:latin typeface="Times New Roman" panose="02020603050405020304" pitchFamily="18" charset="0"/>
              <a:cs typeface="Times New Roman" panose="02020603050405020304" pitchFamily="18" charset="0"/>
            </a:endParaRPr>
          </a:p>
        </p:txBody>
      </p:sp>
      <p:sp>
        <p:nvSpPr>
          <p:cNvPr id="112643" name="Rectangle 3"/>
          <p:cNvSpPr>
            <a:spLocks noGrp="1" noChangeArrowheads="1"/>
          </p:cNvSpPr>
          <p:nvPr>
            <p:ph idx="1"/>
          </p:nvPr>
        </p:nvSpPr>
        <p:spPr/>
        <p:txBody>
          <a:bodyPr/>
          <a:lstStyle/>
          <a:p>
            <a:r>
              <a:rPr lang="zh-CN" altLang="en-US" dirty="0">
                <a:latin typeface="Times New Roman" panose="02020603050405020304" pitchFamily="18" charset="0"/>
                <a:cs typeface="Times New Roman" panose="02020603050405020304" pitchFamily="18" charset="0"/>
              </a:rPr>
              <a:t>对于频带宽度已确定的信道，如果信噪比不能再提高了，并且码元传输速率也达到了上限值，那么还有办法提高信息的传输速率。</a:t>
            </a:r>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这就是：</a:t>
            </a:r>
            <a:r>
              <a:rPr lang="zh-CN" altLang="en-US" dirty="0">
                <a:solidFill>
                  <a:srgbClr val="0000CC"/>
                </a:solidFill>
                <a:latin typeface="Times New Roman" panose="02020603050405020304" pitchFamily="18" charset="0"/>
                <a:cs typeface="Times New Roman" panose="02020603050405020304" pitchFamily="18" charset="0"/>
              </a:rPr>
              <a:t>用编码的方法让每一个码元携带更多比特的信息量。 比如：正交振幅调制 </a:t>
            </a:r>
            <a:r>
              <a:rPr lang="en-US" altLang="zh-CN" dirty="0">
                <a:solidFill>
                  <a:srgbClr val="0000CC"/>
                </a:solidFill>
                <a:latin typeface="Times New Roman" panose="02020603050405020304" pitchFamily="18" charset="0"/>
                <a:cs typeface="Times New Roman" panose="02020603050405020304" pitchFamily="18" charset="0"/>
              </a:rPr>
              <a:t>QAM</a:t>
            </a:r>
            <a:endParaRPr lang="zh-CN" altLang="en-US" dirty="0">
              <a:solidFill>
                <a:srgbClr val="0000CC"/>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z="3800" dirty="0">
                <a:latin typeface="Times New Roman" panose="02020603050405020304" pitchFamily="18" charset="0"/>
                <a:cs typeface="Times New Roman" panose="02020603050405020304" pitchFamily="18" charset="0"/>
              </a:rPr>
              <a:t>2.3  </a:t>
            </a:r>
            <a:r>
              <a:rPr lang="zh-CN" altLang="zh-CN" sz="3800" dirty="0">
                <a:latin typeface="Times New Roman" panose="02020603050405020304" pitchFamily="18" charset="0"/>
                <a:cs typeface="Times New Roman" panose="02020603050405020304" pitchFamily="18" charset="0"/>
              </a:rPr>
              <a:t>物理层下面的传输媒体</a:t>
            </a:r>
            <a:endParaRPr lang="zh-CN" altLang="en-US" sz="3800"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idx="1"/>
          </p:nvPr>
        </p:nvSpPr>
        <p:spPr>
          <a:xfrm>
            <a:off x="1031983" y="1052736"/>
            <a:ext cx="8346723" cy="2396712"/>
          </a:xfrm>
        </p:spPr>
        <p:txBody>
          <a:bodyPr/>
          <a:lstStyle/>
          <a:p>
            <a:r>
              <a:rPr lang="en-US" altLang="zh-CN" dirty="0">
                <a:latin typeface="Times New Roman" panose="02020603050405020304" pitchFamily="18" charset="0"/>
                <a:cs typeface="Times New Roman" panose="02020603050405020304" pitchFamily="18" charset="0"/>
              </a:rPr>
              <a:t>2.3.1  </a:t>
            </a:r>
            <a:r>
              <a:rPr lang="zh-CN" altLang="zh-CN" dirty="0">
                <a:latin typeface="Times New Roman" panose="02020603050405020304" pitchFamily="18" charset="0"/>
                <a:cs typeface="Times New Roman" panose="02020603050405020304" pitchFamily="18" charset="0"/>
              </a:rPr>
              <a:t>导引型传输媒体</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2.3.2  </a:t>
            </a:r>
            <a:r>
              <a:rPr lang="zh-CN" altLang="zh-CN" dirty="0">
                <a:latin typeface="Times New Roman" panose="02020603050405020304" pitchFamily="18" charset="0"/>
                <a:cs typeface="Times New Roman" panose="02020603050405020304" pitchFamily="18" charset="0"/>
              </a:rPr>
              <a:t>非导引型传输媒体</a:t>
            </a:r>
            <a:endParaRPr lang="zh-CN"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z="3800" dirty="0">
                <a:latin typeface="Times New Roman" panose="02020603050405020304" pitchFamily="18" charset="0"/>
                <a:cs typeface="Times New Roman" panose="02020603050405020304" pitchFamily="18" charset="0"/>
              </a:rPr>
              <a:t>2.3  </a:t>
            </a:r>
            <a:r>
              <a:rPr lang="zh-CN" altLang="zh-CN" sz="3800" dirty="0">
                <a:latin typeface="Times New Roman" panose="02020603050405020304" pitchFamily="18" charset="0"/>
                <a:cs typeface="Times New Roman" panose="02020603050405020304" pitchFamily="18" charset="0"/>
              </a:rPr>
              <a:t>物理层下面的传输媒体</a:t>
            </a:r>
            <a:endParaRPr lang="zh-CN" altLang="en-US" sz="3800"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idx="1"/>
          </p:nvPr>
        </p:nvSpPr>
        <p:spPr/>
        <p:txBody>
          <a:bodyPr/>
          <a:lstStyle/>
          <a:p>
            <a:pPr>
              <a:lnSpc>
                <a:spcPct val="100000"/>
              </a:lnSpc>
            </a:pPr>
            <a:r>
              <a:rPr lang="zh-CN" altLang="zh-CN" dirty="0">
                <a:solidFill>
                  <a:srgbClr val="FF0000"/>
                </a:solidFill>
                <a:latin typeface="Times New Roman" panose="02020603050405020304" pitchFamily="18" charset="0"/>
                <a:cs typeface="Times New Roman" panose="02020603050405020304" pitchFamily="18" charset="0"/>
              </a:rPr>
              <a:t>传输媒体也称为传输介质或传输媒介，</a:t>
            </a:r>
            <a:r>
              <a:rPr lang="zh-CN" altLang="zh-CN" dirty="0">
                <a:latin typeface="Times New Roman" panose="02020603050405020304" pitchFamily="18" charset="0"/>
                <a:cs typeface="Times New Roman" panose="02020603050405020304" pitchFamily="18" charset="0"/>
              </a:rPr>
              <a:t>它就是数据传输系统中在发送器和接收器之间的物理通路</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00000"/>
              </a:lnSpc>
            </a:pPr>
            <a:r>
              <a:rPr lang="zh-CN" altLang="zh-CN" dirty="0">
                <a:latin typeface="Times New Roman" panose="02020603050405020304" pitchFamily="18" charset="0"/>
                <a:cs typeface="Times New Roman" panose="02020603050405020304" pitchFamily="18" charset="0"/>
              </a:rPr>
              <a:t>传输媒体可分为两大类，即导引型传输媒体和非导引型传输媒体</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00000"/>
              </a:lnSpc>
            </a:pPr>
            <a:r>
              <a:rPr lang="zh-CN" altLang="zh-CN" dirty="0">
                <a:solidFill>
                  <a:srgbClr val="FF0000"/>
                </a:solidFill>
                <a:latin typeface="Times New Roman" panose="02020603050405020304" pitchFamily="18" charset="0"/>
                <a:cs typeface="Times New Roman" panose="02020603050405020304" pitchFamily="18" charset="0"/>
              </a:rPr>
              <a:t>在导引型传输媒体中，</a:t>
            </a:r>
            <a:r>
              <a:rPr lang="zh-CN" altLang="zh-CN" dirty="0">
                <a:latin typeface="Times New Roman" panose="02020603050405020304" pitchFamily="18" charset="0"/>
                <a:cs typeface="Times New Roman" panose="02020603050405020304" pitchFamily="18" charset="0"/>
              </a:rPr>
              <a:t>电磁波被导引沿着固体媒体（铜线或光纤）传播</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00000"/>
              </a:lnSpc>
            </a:pPr>
            <a:r>
              <a:rPr lang="zh-CN" altLang="zh-CN" dirty="0">
                <a:solidFill>
                  <a:srgbClr val="FF0000"/>
                </a:solidFill>
                <a:latin typeface="Times New Roman" panose="02020603050405020304" pitchFamily="18" charset="0"/>
                <a:cs typeface="Times New Roman" panose="02020603050405020304" pitchFamily="18" charset="0"/>
              </a:rPr>
              <a:t>非导引型传输媒体就是指自由空间</a:t>
            </a:r>
            <a:r>
              <a:rPr lang="zh-CN" altLang="en-US" dirty="0">
                <a:solidFill>
                  <a:srgbClr val="FF0000"/>
                </a:solidFill>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在非导引型传输媒体中</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电磁波的传输常称为无线传输。</a:t>
            </a:r>
            <a:endParaRPr lang="zh-CN"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sz="3800" dirty="0">
                <a:latin typeface="Times New Roman" panose="02020603050405020304" pitchFamily="18" charset="0"/>
                <a:cs typeface="Times New Roman" panose="02020603050405020304" pitchFamily="18" charset="0"/>
              </a:rPr>
              <a:t>2.3  </a:t>
            </a:r>
            <a:r>
              <a:rPr lang="zh-CN" altLang="en-US" sz="3800" dirty="0">
                <a:latin typeface="Times New Roman" panose="02020603050405020304" pitchFamily="18" charset="0"/>
                <a:cs typeface="Times New Roman" panose="02020603050405020304" pitchFamily="18" charset="0"/>
              </a:rPr>
              <a:t>物理层下面的传输媒体</a:t>
            </a:r>
            <a:endParaRPr lang="zh-CN" altLang="en-US" sz="3800" dirty="0">
              <a:latin typeface="Times New Roman" panose="02020603050405020304" pitchFamily="18" charset="0"/>
              <a:cs typeface="Times New Roman" panose="02020603050405020304" pitchFamily="18" charset="0"/>
            </a:endParaRPr>
          </a:p>
        </p:txBody>
      </p:sp>
      <p:sp>
        <p:nvSpPr>
          <p:cNvPr id="40966" name="Line 6"/>
          <p:cNvSpPr>
            <a:spLocks noChangeShapeType="1"/>
          </p:cNvSpPr>
          <p:nvPr/>
        </p:nvSpPr>
        <p:spPr bwMode="auto">
          <a:xfrm>
            <a:off x="6383561" y="2888146"/>
            <a:ext cx="2545292" cy="8382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68" name="Line 8"/>
          <p:cNvSpPr>
            <a:spLocks noChangeShapeType="1"/>
          </p:cNvSpPr>
          <p:nvPr/>
        </p:nvSpPr>
        <p:spPr bwMode="auto">
          <a:xfrm flipV="1">
            <a:off x="1305017" y="2888146"/>
            <a:ext cx="1269206" cy="8382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70" name="Line 10"/>
          <p:cNvSpPr>
            <a:spLocks noChangeShapeType="1"/>
          </p:cNvSpPr>
          <p:nvPr/>
        </p:nvSpPr>
        <p:spPr bwMode="auto">
          <a:xfrm>
            <a:off x="2572502" y="3707296"/>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72" name="Line 12"/>
          <p:cNvSpPr>
            <a:spLocks noChangeShapeType="1"/>
          </p:cNvSpPr>
          <p:nvPr/>
        </p:nvSpPr>
        <p:spPr bwMode="auto">
          <a:xfrm>
            <a:off x="1944779" y="3710471"/>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75" name="Line 15"/>
          <p:cNvSpPr>
            <a:spLocks noChangeShapeType="1"/>
          </p:cNvSpPr>
          <p:nvPr/>
        </p:nvSpPr>
        <p:spPr bwMode="auto">
          <a:xfrm>
            <a:off x="3210546" y="3713646"/>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77" name="Line 17"/>
          <p:cNvSpPr>
            <a:spLocks noChangeShapeType="1"/>
          </p:cNvSpPr>
          <p:nvPr/>
        </p:nvSpPr>
        <p:spPr bwMode="auto">
          <a:xfrm>
            <a:off x="3843429" y="3719996"/>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79" name="Line 19"/>
          <p:cNvSpPr>
            <a:spLocks noChangeShapeType="1"/>
          </p:cNvSpPr>
          <p:nvPr/>
        </p:nvSpPr>
        <p:spPr bwMode="auto">
          <a:xfrm>
            <a:off x="5114354" y="3713646"/>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1" name="Line 21"/>
          <p:cNvSpPr>
            <a:spLocks noChangeShapeType="1"/>
          </p:cNvSpPr>
          <p:nvPr/>
        </p:nvSpPr>
        <p:spPr bwMode="auto">
          <a:xfrm>
            <a:off x="1296417" y="2507146"/>
            <a:ext cx="8172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2" name="Line 22"/>
          <p:cNvSpPr>
            <a:spLocks noChangeShapeType="1"/>
          </p:cNvSpPr>
          <p:nvPr/>
        </p:nvSpPr>
        <p:spPr bwMode="auto">
          <a:xfrm>
            <a:off x="1317054" y="2888146"/>
            <a:ext cx="8172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3" name="Line 23"/>
          <p:cNvSpPr>
            <a:spLocks noChangeShapeType="1"/>
          </p:cNvSpPr>
          <p:nvPr/>
        </p:nvSpPr>
        <p:spPr bwMode="auto">
          <a:xfrm>
            <a:off x="1292977" y="2507146"/>
            <a:ext cx="0" cy="609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4" name="Line 24"/>
          <p:cNvSpPr>
            <a:spLocks noChangeShapeType="1"/>
          </p:cNvSpPr>
          <p:nvPr/>
        </p:nvSpPr>
        <p:spPr bwMode="auto">
          <a:xfrm>
            <a:off x="3686927" y="2511908"/>
            <a:ext cx="0" cy="3762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5" name="Line 25"/>
          <p:cNvSpPr>
            <a:spLocks noChangeShapeType="1"/>
          </p:cNvSpPr>
          <p:nvPr/>
        </p:nvSpPr>
        <p:spPr bwMode="auto">
          <a:xfrm>
            <a:off x="2582821" y="2523022"/>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6" name="Line 26"/>
          <p:cNvSpPr>
            <a:spLocks noChangeShapeType="1"/>
          </p:cNvSpPr>
          <p:nvPr/>
        </p:nvSpPr>
        <p:spPr bwMode="auto">
          <a:xfrm>
            <a:off x="5988009" y="2507146"/>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7" name="Line 27"/>
          <p:cNvSpPr>
            <a:spLocks noChangeShapeType="1"/>
          </p:cNvSpPr>
          <p:nvPr/>
        </p:nvSpPr>
        <p:spPr bwMode="auto">
          <a:xfrm>
            <a:off x="8381959" y="2516671"/>
            <a:ext cx="0" cy="3667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8" name="Line 28"/>
          <p:cNvSpPr>
            <a:spLocks noChangeShapeType="1"/>
          </p:cNvSpPr>
          <p:nvPr/>
        </p:nvSpPr>
        <p:spPr bwMode="auto">
          <a:xfrm flipV="1">
            <a:off x="1299857" y="3713646"/>
            <a:ext cx="7637595" cy="47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89" name="Text Box 29"/>
          <p:cNvSpPr txBox="1">
            <a:spLocks noChangeArrowheads="1"/>
          </p:cNvSpPr>
          <p:nvPr/>
        </p:nvSpPr>
        <p:spPr bwMode="auto">
          <a:xfrm>
            <a:off x="2775438" y="252619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无线电</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0" name="Text Box 30"/>
          <p:cNvSpPr txBox="1">
            <a:spLocks noChangeArrowheads="1"/>
          </p:cNvSpPr>
          <p:nvPr/>
        </p:nvSpPr>
        <p:spPr bwMode="auto">
          <a:xfrm>
            <a:off x="3838269" y="2526196"/>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微波</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1" name="Line 31"/>
          <p:cNvSpPr>
            <a:spLocks noChangeShapeType="1"/>
          </p:cNvSpPr>
          <p:nvPr/>
        </p:nvSpPr>
        <p:spPr bwMode="auto">
          <a:xfrm>
            <a:off x="4828869" y="2507146"/>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2" name="Line 32"/>
          <p:cNvSpPr>
            <a:spLocks noChangeShapeType="1"/>
          </p:cNvSpPr>
          <p:nvPr/>
        </p:nvSpPr>
        <p:spPr bwMode="auto">
          <a:xfrm>
            <a:off x="5881382" y="2507146"/>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3" name="Text Box 33"/>
          <p:cNvSpPr txBox="1">
            <a:spLocks noChangeArrowheads="1"/>
          </p:cNvSpPr>
          <p:nvPr/>
        </p:nvSpPr>
        <p:spPr bwMode="auto">
          <a:xfrm>
            <a:off x="4966452" y="252619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红外线</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4" name="Text Box 34"/>
          <p:cNvSpPr txBox="1">
            <a:spLocks noChangeArrowheads="1"/>
          </p:cNvSpPr>
          <p:nvPr/>
        </p:nvSpPr>
        <p:spPr bwMode="auto">
          <a:xfrm>
            <a:off x="5255377" y="304054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可见光</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5" name="Text Box 35"/>
          <p:cNvSpPr txBox="1">
            <a:spLocks noChangeArrowheads="1"/>
          </p:cNvSpPr>
          <p:nvPr/>
        </p:nvSpPr>
        <p:spPr bwMode="auto">
          <a:xfrm>
            <a:off x="6122152" y="304054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紫外线</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6" name="Line 36"/>
          <p:cNvSpPr>
            <a:spLocks noChangeShapeType="1"/>
          </p:cNvSpPr>
          <p:nvPr/>
        </p:nvSpPr>
        <p:spPr bwMode="auto">
          <a:xfrm>
            <a:off x="6397319" y="2507146"/>
            <a:ext cx="0" cy="3857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7" name="Text Box 37"/>
          <p:cNvSpPr txBox="1">
            <a:spLocks noChangeArrowheads="1"/>
          </p:cNvSpPr>
          <p:nvPr/>
        </p:nvSpPr>
        <p:spPr bwMode="auto">
          <a:xfrm>
            <a:off x="6892619" y="2526196"/>
            <a:ext cx="7457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X</a:t>
            </a:r>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射线</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0998" name="Text Box 38"/>
          <p:cNvSpPr txBox="1">
            <a:spLocks noChangeArrowheads="1"/>
          </p:cNvSpPr>
          <p:nvPr/>
        </p:nvSpPr>
        <p:spPr bwMode="auto">
          <a:xfrm>
            <a:off x="8543619" y="2494446"/>
            <a:ext cx="26962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endParaRPr>
          </a:p>
        </p:txBody>
      </p:sp>
      <p:sp>
        <p:nvSpPr>
          <p:cNvPr id="40999" name="Text Box 39"/>
          <p:cNvSpPr txBox="1">
            <a:spLocks noChangeArrowheads="1"/>
          </p:cNvSpPr>
          <p:nvPr/>
        </p:nvSpPr>
        <p:spPr bwMode="auto">
          <a:xfrm>
            <a:off x="8705279" y="2526196"/>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射线</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0" name="Text Box 40"/>
          <p:cNvSpPr txBox="1">
            <a:spLocks noChangeArrowheads="1"/>
          </p:cNvSpPr>
          <p:nvPr/>
        </p:nvSpPr>
        <p:spPr bwMode="auto">
          <a:xfrm>
            <a:off x="1424608" y="371703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双绞线</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1" name="Line 41"/>
          <p:cNvSpPr>
            <a:spLocks noChangeShapeType="1"/>
          </p:cNvSpPr>
          <p:nvPr/>
        </p:nvSpPr>
        <p:spPr bwMode="auto">
          <a:xfrm>
            <a:off x="1299856" y="4031146"/>
            <a:ext cx="1465263"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2" name="Text Box 42"/>
          <p:cNvSpPr txBox="1">
            <a:spLocks noChangeArrowheads="1"/>
          </p:cNvSpPr>
          <p:nvPr/>
        </p:nvSpPr>
        <p:spPr bwMode="auto">
          <a:xfrm>
            <a:off x="2723461" y="4026550"/>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同轴电缆</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3" name="Line 43"/>
          <p:cNvSpPr>
            <a:spLocks noChangeShapeType="1"/>
          </p:cNvSpPr>
          <p:nvPr/>
        </p:nvSpPr>
        <p:spPr bwMode="auto">
          <a:xfrm>
            <a:off x="1939619" y="4404208"/>
            <a:ext cx="247650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4" name="Text Box 44"/>
          <p:cNvSpPr txBox="1">
            <a:spLocks noChangeArrowheads="1"/>
          </p:cNvSpPr>
          <p:nvPr/>
        </p:nvSpPr>
        <p:spPr bwMode="auto">
          <a:xfrm>
            <a:off x="4498669" y="3718408"/>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卫星</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5" name="Line 45"/>
          <p:cNvSpPr>
            <a:spLocks noChangeShapeType="1"/>
          </p:cNvSpPr>
          <p:nvPr/>
        </p:nvSpPr>
        <p:spPr bwMode="auto">
          <a:xfrm>
            <a:off x="4251019" y="4061308"/>
            <a:ext cx="123825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6" name="Text Box 46"/>
          <p:cNvSpPr txBox="1">
            <a:spLocks noChangeArrowheads="1"/>
          </p:cNvSpPr>
          <p:nvPr/>
        </p:nvSpPr>
        <p:spPr bwMode="auto">
          <a:xfrm>
            <a:off x="4660330" y="4149080"/>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地面微波</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7" name="Line 47"/>
          <p:cNvSpPr>
            <a:spLocks noChangeShapeType="1"/>
          </p:cNvSpPr>
          <p:nvPr/>
        </p:nvSpPr>
        <p:spPr bwMode="auto">
          <a:xfrm>
            <a:off x="4650011" y="4488346"/>
            <a:ext cx="1018117"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8" name="Text Box 48"/>
          <p:cNvSpPr txBox="1">
            <a:spLocks noChangeArrowheads="1"/>
          </p:cNvSpPr>
          <p:nvPr/>
        </p:nvSpPr>
        <p:spPr bwMode="auto">
          <a:xfrm>
            <a:off x="2187269" y="4509120"/>
            <a:ext cx="800219"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调幅</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90000"/>
              </a:lnSpc>
            </a:pP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无线电</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09" name="Text Box 49"/>
          <p:cNvSpPr txBox="1">
            <a:spLocks noChangeArrowheads="1"/>
          </p:cNvSpPr>
          <p:nvPr/>
        </p:nvSpPr>
        <p:spPr bwMode="auto">
          <a:xfrm>
            <a:off x="3432701" y="4477645"/>
            <a:ext cx="800219"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调频</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90000"/>
              </a:lnSpc>
            </a:pP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无线电</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0" name="Text Box 50"/>
          <p:cNvSpPr txBox="1">
            <a:spLocks noChangeArrowheads="1"/>
          </p:cNvSpPr>
          <p:nvPr/>
        </p:nvSpPr>
        <p:spPr bwMode="auto">
          <a:xfrm>
            <a:off x="1560493" y="4581128"/>
            <a:ext cx="800219"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海事</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90000"/>
              </a:lnSpc>
            </a:pP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无线电</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1" name="Line 51"/>
          <p:cNvSpPr>
            <a:spLocks noChangeShapeType="1"/>
          </p:cNvSpPr>
          <p:nvPr/>
        </p:nvSpPr>
        <p:spPr bwMode="auto">
          <a:xfrm>
            <a:off x="3631894" y="5021746"/>
            <a:ext cx="467783"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2" name="Text Box 52"/>
          <p:cNvSpPr txBox="1">
            <a:spLocks noChangeArrowheads="1"/>
          </p:cNvSpPr>
          <p:nvPr/>
        </p:nvSpPr>
        <p:spPr bwMode="auto">
          <a:xfrm>
            <a:off x="7663085" y="3742221"/>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光纤</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3" name="Line 53"/>
          <p:cNvSpPr>
            <a:spLocks noChangeShapeType="1"/>
          </p:cNvSpPr>
          <p:nvPr/>
        </p:nvSpPr>
        <p:spPr bwMode="auto">
          <a:xfrm>
            <a:off x="7635569" y="4074008"/>
            <a:ext cx="646642"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4" name="Text Box 54"/>
          <p:cNvSpPr txBox="1">
            <a:spLocks noChangeArrowheads="1"/>
          </p:cNvSpPr>
          <p:nvPr/>
        </p:nvSpPr>
        <p:spPr bwMode="auto">
          <a:xfrm>
            <a:off x="3838269" y="5066196"/>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电视</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5" name="Line 55"/>
          <p:cNvSpPr>
            <a:spLocks noChangeShapeType="1"/>
          </p:cNvSpPr>
          <p:nvPr/>
        </p:nvSpPr>
        <p:spPr bwMode="auto">
          <a:xfrm flipV="1">
            <a:off x="5736919" y="2659546"/>
            <a:ext cx="206375" cy="45720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6" name="Line 56"/>
          <p:cNvSpPr>
            <a:spLocks noChangeShapeType="1"/>
          </p:cNvSpPr>
          <p:nvPr/>
        </p:nvSpPr>
        <p:spPr bwMode="auto">
          <a:xfrm flipH="1" flipV="1">
            <a:off x="6204702" y="2659547"/>
            <a:ext cx="89429" cy="454025"/>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7" name="Line 57"/>
          <p:cNvSpPr>
            <a:spLocks noChangeShapeType="1"/>
          </p:cNvSpPr>
          <p:nvPr/>
        </p:nvSpPr>
        <p:spPr bwMode="auto">
          <a:xfrm>
            <a:off x="1444319" y="5097946"/>
            <a:ext cx="74295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8" name="Line 58"/>
          <p:cNvSpPr>
            <a:spLocks noChangeShapeType="1"/>
          </p:cNvSpPr>
          <p:nvPr/>
        </p:nvSpPr>
        <p:spPr bwMode="auto">
          <a:xfrm>
            <a:off x="2352369" y="5097946"/>
            <a:ext cx="49530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19" name="Line 59"/>
          <p:cNvSpPr>
            <a:spLocks noChangeShapeType="1"/>
          </p:cNvSpPr>
          <p:nvPr/>
        </p:nvSpPr>
        <p:spPr bwMode="auto">
          <a:xfrm>
            <a:off x="3673169" y="5402746"/>
            <a:ext cx="811742"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0" name="Line 60"/>
          <p:cNvSpPr>
            <a:spLocks noChangeShapeType="1"/>
          </p:cNvSpPr>
          <p:nvPr/>
        </p:nvSpPr>
        <p:spPr bwMode="auto">
          <a:xfrm>
            <a:off x="1294698" y="5471008"/>
            <a:ext cx="7647913"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1" name="Line 61"/>
          <p:cNvSpPr>
            <a:spLocks noChangeShapeType="1"/>
          </p:cNvSpPr>
          <p:nvPr/>
        </p:nvSpPr>
        <p:spPr bwMode="auto">
          <a:xfrm>
            <a:off x="1306736" y="3718408"/>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2" name="Line 62"/>
          <p:cNvSpPr>
            <a:spLocks noChangeShapeType="1"/>
          </p:cNvSpPr>
          <p:nvPr/>
        </p:nvSpPr>
        <p:spPr bwMode="auto">
          <a:xfrm>
            <a:off x="4481471" y="3712058"/>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3" name="Line 63"/>
          <p:cNvSpPr>
            <a:spLocks noChangeShapeType="1"/>
          </p:cNvSpPr>
          <p:nvPr/>
        </p:nvSpPr>
        <p:spPr bwMode="auto">
          <a:xfrm>
            <a:off x="5747238" y="3719996"/>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4" name="Line 64"/>
          <p:cNvSpPr>
            <a:spLocks noChangeShapeType="1"/>
          </p:cNvSpPr>
          <p:nvPr/>
        </p:nvSpPr>
        <p:spPr bwMode="auto">
          <a:xfrm>
            <a:off x="6380121" y="3716821"/>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5" name="Line 65"/>
          <p:cNvSpPr>
            <a:spLocks noChangeShapeType="1"/>
          </p:cNvSpPr>
          <p:nvPr/>
        </p:nvSpPr>
        <p:spPr bwMode="auto">
          <a:xfrm>
            <a:off x="7018164" y="3718408"/>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6" name="Line 66"/>
          <p:cNvSpPr>
            <a:spLocks noChangeShapeType="1"/>
          </p:cNvSpPr>
          <p:nvPr/>
        </p:nvSpPr>
        <p:spPr bwMode="auto">
          <a:xfrm>
            <a:off x="7656207" y="3729521"/>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7" name="Line 67"/>
          <p:cNvSpPr>
            <a:spLocks noChangeShapeType="1"/>
          </p:cNvSpPr>
          <p:nvPr/>
        </p:nvSpPr>
        <p:spPr bwMode="auto">
          <a:xfrm>
            <a:off x="8289090" y="3721583"/>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28" name="Line 68"/>
          <p:cNvSpPr>
            <a:spLocks noChangeShapeType="1"/>
          </p:cNvSpPr>
          <p:nvPr/>
        </p:nvSpPr>
        <p:spPr bwMode="auto">
          <a:xfrm>
            <a:off x="8927133" y="3718408"/>
            <a:ext cx="0" cy="1752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41029" name="Group 69"/>
          <p:cNvGrpSpPr/>
          <p:nvPr/>
        </p:nvGrpSpPr>
        <p:grpSpPr bwMode="auto">
          <a:xfrm>
            <a:off x="371170" y="2202346"/>
            <a:ext cx="768747" cy="371475"/>
            <a:chOff x="6" y="352"/>
            <a:chExt cx="447" cy="234"/>
          </a:xfrm>
        </p:grpSpPr>
        <p:sp>
          <p:nvSpPr>
            <p:cNvPr id="41030" name="Text Box 70"/>
            <p:cNvSpPr txBox="1">
              <a:spLocks noChangeArrowheads="1"/>
            </p:cNvSpPr>
            <p:nvPr/>
          </p:nvSpPr>
          <p:spPr bwMode="auto">
            <a:xfrm>
              <a:off x="92" y="353"/>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(Hz)</a:t>
              </a:r>
              <a:endPar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1" name="Text Box 71"/>
            <p:cNvSpPr txBox="1">
              <a:spLocks noChangeArrowheads="1"/>
            </p:cNvSpPr>
            <p:nvPr/>
          </p:nvSpPr>
          <p:spPr bwMode="auto">
            <a:xfrm>
              <a:off x="6" y="352"/>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f</a:t>
              </a:r>
              <a:endPar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41032" name="Group 72"/>
          <p:cNvGrpSpPr/>
          <p:nvPr/>
        </p:nvGrpSpPr>
        <p:grpSpPr bwMode="auto">
          <a:xfrm>
            <a:off x="378049" y="3421547"/>
            <a:ext cx="763587" cy="374650"/>
            <a:chOff x="78" y="1589"/>
            <a:chExt cx="444" cy="236"/>
          </a:xfrm>
        </p:grpSpPr>
        <p:sp>
          <p:nvSpPr>
            <p:cNvPr id="41033" name="Text Box 73"/>
            <p:cNvSpPr txBox="1">
              <a:spLocks noChangeArrowheads="1"/>
            </p:cNvSpPr>
            <p:nvPr/>
          </p:nvSpPr>
          <p:spPr bwMode="auto">
            <a:xfrm>
              <a:off x="124" y="1589"/>
              <a:ext cx="3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 (Hz)</a:t>
              </a:r>
              <a:endPar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4" name="Text Box 74"/>
            <p:cNvSpPr txBox="1">
              <a:spLocks noChangeArrowheads="1"/>
            </p:cNvSpPr>
            <p:nvPr/>
          </p:nvSpPr>
          <p:spPr bwMode="auto">
            <a:xfrm>
              <a:off x="78" y="1592"/>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f</a:t>
              </a:r>
              <a:endParaRPr kumimoji="1" lang="en-US" altLang="zh-CN" sz="1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41035" name="Line 75"/>
          <p:cNvSpPr>
            <a:spLocks noChangeShapeType="1"/>
          </p:cNvSpPr>
          <p:nvPr/>
        </p:nvSpPr>
        <p:spPr bwMode="auto">
          <a:xfrm>
            <a:off x="1526869" y="5471008"/>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6" name="Line 76"/>
          <p:cNvSpPr>
            <a:spLocks noChangeShapeType="1"/>
          </p:cNvSpPr>
          <p:nvPr/>
        </p:nvSpPr>
        <p:spPr bwMode="auto">
          <a:xfrm>
            <a:off x="2145994"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7" name="Line 77"/>
          <p:cNvSpPr>
            <a:spLocks noChangeShapeType="1"/>
          </p:cNvSpPr>
          <p:nvPr/>
        </p:nvSpPr>
        <p:spPr bwMode="auto">
          <a:xfrm>
            <a:off x="2770279" y="5485296"/>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8" name="Line 78"/>
          <p:cNvSpPr>
            <a:spLocks noChangeShapeType="1"/>
          </p:cNvSpPr>
          <p:nvPr/>
        </p:nvSpPr>
        <p:spPr bwMode="auto">
          <a:xfrm>
            <a:off x="3415200"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39" name="Line 79"/>
          <p:cNvSpPr>
            <a:spLocks noChangeShapeType="1"/>
          </p:cNvSpPr>
          <p:nvPr/>
        </p:nvSpPr>
        <p:spPr bwMode="auto">
          <a:xfrm>
            <a:off x="4029166"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0" name="Line 80"/>
          <p:cNvSpPr>
            <a:spLocks noChangeShapeType="1"/>
          </p:cNvSpPr>
          <p:nvPr/>
        </p:nvSpPr>
        <p:spPr bwMode="auto">
          <a:xfrm>
            <a:off x="4674088"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1" name="Line 81"/>
          <p:cNvSpPr>
            <a:spLocks noChangeShapeType="1"/>
          </p:cNvSpPr>
          <p:nvPr/>
        </p:nvSpPr>
        <p:spPr bwMode="auto">
          <a:xfrm>
            <a:off x="5313850"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2" name="Line 82"/>
          <p:cNvSpPr>
            <a:spLocks noChangeShapeType="1"/>
          </p:cNvSpPr>
          <p:nvPr/>
        </p:nvSpPr>
        <p:spPr bwMode="auto">
          <a:xfrm>
            <a:off x="5938135" y="5480533"/>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3" name="Line 83"/>
          <p:cNvSpPr>
            <a:spLocks noChangeShapeType="1"/>
          </p:cNvSpPr>
          <p:nvPr/>
        </p:nvSpPr>
        <p:spPr bwMode="auto">
          <a:xfrm>
            <a:off x="6588216" y="5485296"/>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4" name="Line 84"/>
          <p:cNvSpPr>
            <a:spLocks noChangeShapeType="1"/>
          </p:cNvSpPr>
          <p:nvPr/>
        </p:nvSpPr>
        <p:spPr bwMode="auto">
          <a:xfrm>
            <a:off x="7222819" y="5475771"/>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5" name="Line 85"/>
          <p:cNvSpPr>
            <a:spLocks noChangeShapeType="1"/>
          </p:cNvSpPr>
          <p:nvPr/>
        </p:nvSpPr>
        <p:spPr bwMode="auto">
          <a:xfrm>
            <a:off x="7867741" y="5485296"/>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6" name="Line 86"/>
          <p:cNvSpPr>
            <a:spLocks noChangeShapeType="1"/>
          </p:cNvSpPr>
          <p:nvPr/>
        </p:nvSpPr>
        <p:spPr bwMode="auto">
          <a:xfrm>
            <a:off x="8507504" y="5475771"/>
            <a:ext cx="0" cy="76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8" name="Text Box 88"/>
          <p:cNvSpPr txBox="1">
            <a:spLocks noChangeArrowheads="1"/>
          </p:cNvSpPr>
          <p:nvPr/>
        </p:nvSpPr>
        <p:spPr bwMode="auto">
          <a:xfrm>
            <a:off x="2231984" y="5480533"/>
            <a:ext cx="5036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MF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49" name="Text Box 89"/>
          <p:cNvSpPr txBox="1">
            <a:spLocks noChangeArrowheads="1"/>
          </p:cNvSpPr>
          <p:nvPr/>
        </p:nvSpPr>
        <p:spPr bwMode="auto">
          <a:xfrm>
            <a:off x="2866588" y="5480533"/>
            <a:ext cx="470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0" name="Text Box 90"/>
          <p:cNvSpPr txBox="1">
            <a:spLocks noChangeArrowheads="1"/>
          </p:cNvSpPr>
          <p:nvPr/>
        </p:nvSpPr>
        <p:spPr bwMode="auto">
          <a:xfrm>
            <a:off x="3428959" y="5480533"/>
            <a:ext cx="6174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VHF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1" name="Text Box 91"/>
          <p:cNvSpPr txBox="1">
            <a:spLocks noChangeArrowheads="1"/>
          </p:cNvSpPr>
          <p:nvPr/>
        </p:nvSpPr>
        <p:spPr bwMode="auto">
          <a:xfrm>
            <a:off x="4048084" y="5480533"/>
            <a:ext cx="6174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UHF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2" name="Text Box 92"/>
          <p:cNvSpPr txBox="1">
            <a:spLocks noChangeArrowheads="1"/>
          </p:cNvSpPr>
          <p:nvPr/>
        </p:nvSpPr>
        <p:spPr bwMode="auto">
          <a:xfrm>
            <a:off x="4662051" y="5480533"/>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SHF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3" name="Text Box 93"/>
          <p:cNvSpPr txBox="1">
            <a:spLocks noChangeArrowheads="1"/>
          </p:cNvSpPr>
          <p:nvPr/>
        </p:nvSpPr>
        <p:spPr bwMode="auto">
          <a:xfrm>
            <a:off x="5312131" y="548053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EHF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4" name="Text Box 94"/>
          <p:cNvSpPr txBox="1">
            <a:spLocks noChangeArrowheads="1"/>
          </p:cNvSpPr>
          <p:nvPr/>
        </p:nvSpPr>
        <p:spPr bwMode="auto">
          <a:xfrm>
            <a:off x="5941575" y="548053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THF</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5" name="Text Box 95"/>
          <p:cNvSpPr txBox="1">
            <a:spLocks noChangeArrowheads="1"/>
          </p:cNvSpPr>
          <p:nvPr/>
        </p:nvSpPr>
        <p:spPr bwMode="auto">
          <a:xfrm>
            <a:off x="536269" y="5402746"/>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波段</a:t>
            </a:r>
            <a:endParaRPr kumimoji="1" lang="zh-CN" altLang="en-US"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6" name="Text Box 96"/>
          <p:cNvSpPr txBox="1">
            <a:spLocks noChangeArrowheads="1"/>
          </p:cNvSpPr>
          <p:nvPr/>
        </p:nvSpPr>
        <p:spPr bwMode="auto">
          <a:xfrm>
            <a:off x="1079723" y="3429000"/>
            <a:ext cx="74547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4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5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6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7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8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9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11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12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13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14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15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16</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7" name="Text Box 97"/>
          <p:cNvSpPr txBox="1">
            <a:spLocks noChangeArrowheads="1"/>
          </p:cNvSpPr>
          <p:nvPr/>
        </p:nvSpPr>
        <p:spPr bwMode="auto">
          <a:xfrm>
            <a:off x="1114119" y="2170596"/>
            <a:ext cx="753122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0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2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4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6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8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12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14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16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18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20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22       </a:t>
            </a:r>
            <a:r>
              <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10</a:t>
            </a:r>
            <a:r>
              <a:rPr kumimoji="1" lang="en-US" altLang="zh-CN" sz="1600" b="1" baseline="30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24</a:t>
            </a:r>
            <a:endParaRPr kumimoji="1" lang="en-US" altLang="zh-CN" sz="16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58" name="Line 98"/>
          <p:cNvSpPr>
            <a:spLocks noChangeShapeType="1"/>
          </p:cNvSpPr>
          <p:nvPr/>
        </p:nvSpPr>
        <p:spPr bwMode="auto">
          <a:xfrm flipV="1">
            <a:off x="4278536" y="5018572"/>
            <a:ext cx="386954" cy="3175"/>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60" name="Text Box 100"/>
          <p:cNvSpPr txBox="1">
            <a:spLocks noChangeArrowheads="1"/>
          </p:cNvSpPr>
          <p:nvPr/>
        </p:nvSpPr>
        <p:spPr bwMode="auto">
          <a:xfrm>
            <a:off x="4088904" y="4477645"/>
            <a:ext cx="8627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移动</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90000"/>
              </a:lnSpc>
            </a:pPr>
            <a:r>
              <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无线电 </a:t>
            </a:r>
            <a:endParaRPr kumimoji="1" lang="zh-CN" altLang="en-US" sz="16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1061" name="Rectangle 101"/>
          <p:cNvSpPr>
            <a:spLocks noChangeArrowheads="1"/>
          </p:cNvSpPr>
          <p:nvPr/>
        </p:nvSpPr>
        <p:spPr bwMode="auto">
          <a:xfrm>
            <a:off x="793887" y="1304132"/>
            <a:ext cx="8442458" cy="54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r>
              <a:rPr lang="zh-CN" altLang="en-US" sz="32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电信领域使用的电磁波的频谱：</a:t>
            </a:r>
            <a:endParaRPr lang="zh-CN" altLang="en-US" sz="32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2.3.1  </a:t>
            </a:r>
            <a:r>
              <a:rPr lang="zh-CN" altLang="en-US" dirty="0">
                <a:latin typeface="Times New Roman" panose="02020603050405020304" pitchFamily="18" charset="0"/>
                <a:cs typeface="Times New Roman" panose="02020603050405020304" pitchFamily="18" charset="0"/>
              </a:rPr>
              <a:t>导引型传输媒体</a:t>
            </a:r>
            <a:endParaRPr lang="zh-CN" altLang="en-US" dirty="0">
              <a:latin typeface="Times New Roman" panose="02020603050405020304" pitchFamily="18" charset="0"/>
              <a:cs typeface="Times New Roman" panose="02020603050405020304" pitchFamily="18" charset="0"/>
            </a:endParaRPr>
          </a:p>
        </p:txBody>
      </p:sp>
      <p:sp>
        <p:nvSpPr>
          <p:cNvPr id="121859" name="Rectangle 3"/>
          <p:cNvSpPr>
            <a:spLocks noGrp="1" noChangeArrowheads="1"/>
          </p:cNvSpPr>
          <p:nvPr>
            <p:ph idx="1"/>
          </p:nvPr>
        </p:nvSpPr>
        <p:spPr/>
        <p:txBody>
          <a:bodyPr/>
          <a:lstStyle/>
          <a:p>
            <a:r>
              <a:rPr lang="zh-CN" altLang="en-US" dirty="0">
                <a:solidFill>
                  <a:srgbClr val="FF0000"/>
                </a:solidFill>
                <a:latin typeface="Times New Roman" panose="02020603050405020304" pitchFamily="18" charset="0"/>
                <a:cs typeface="Times New Roman" panose="02020603050405020304" pitchFamily="18" charset="0"/>
              </a:rPr>
              <a:t>双绞线</a:t>
            </a:r>
            <a:endParaRPr lang="en-US" altLang="zh-CN" dirty="0">
              <a:solidFill>
                <a:srgbClr val="FF0000"/>
              </a:solidFill>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最常用的传输媒体</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模拟传输和数字传输都可以使用双绞线，其通信距离一般为几到十几公里。</a:t>
            </a:r>
            <a:endParaRPr lang="zh-CN" altLang="en-US" dirty="0">
              <a:latin typeface="Times New Roman" panose="02020603050405020304" pitchFamily="18" charset="0"/>
              <a:cs typeface="Times New Roman" panose="02020603050405020304" pitchFamily="18" charset="0"/>
            </a:endParaRPr>
          </a:p>
          <a:p>
            <a:pPr lvl="1"/>
            <a:r>
              <a:rPr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屏蔽双绞线 </a:t>
            </a:r>
            <a:r>
              <a:rPr lang="en-US" altLang="zh-CN"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STP </a:t>
            </a:r>
            <a:r>
              <a:rPr lang="en-US" altLang="zh-CN"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(Shielded Twisted Pair)</a:t>
            </a:r>
            <a:endParaRPr lang="en-US" altLang="zh-CN"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lvl="2"/>
            <a:r>
              <a:rPr lang="zh-CN" altLang="en-US" dirty="0">
                <a:latin typeface="Times New Roman" panose="02020603050405020304" pitchFamily="18" charset="0"/>
                <a:cs typeface="Times New Roman" panose="02020603050405020304" pitchFamily="18" charset="0"/>
              </a:rPr>
              <a:t>带金属</a:t>
            </a:r>
            <a:r>
              <a:rPr lang="zh-CN" altLang="zh-CN" dirty="0">
                <a:latin typeface="Times New Roman" panose="02020603050405020304" pitchFamily="18" charset="0"/>
                <a:cs typeface="Times New Roman" panose="02020603050405020304" pitchFamily="18" charset="0"/>
              </a:rPr>
              <a:t>屏蔽层</a:t>
            </a:r>
            <a:endParaRPr lang="en-US" altLang="zh-CN"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lvl="1"/>
            <a:r>
              <a:rPr lang="zh-CN" altLang="en-US"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无屏蔽双绞线 </a:t>
            </a:r>
            <a:r>
              <a:rPr lang="en-US" altLang="zh-CN"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UTP (Unshielded Twisted Pair)</a:t>
            </a:r>
            <a:r>
              <a:rPr lang="en-US" altLang="zh-CN" dirty="0">
                <a:solidFill>
                  <a:srgbClr val="0000CC"/>
                </a:solidFill>
                <a:latin typeface="Times New Roman" panose="02020603050405020304" pitchFamily="18" charset="0"/>
                <a:cs typeface="Times New Roman" panose="02020603050405020304" pitchFamily="18" charset="0"/>
              </a:rPr>
              <a:t> </a:t>
            </a:r>
            <a:endParaRPr lang="en-US" altLang="zh-CN" dirty="0">
              <a:solidFill>
                <a:srgbClr val="0000CC"/>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2.3.1  </a:t>
            </a:r>
            <a:r>
              <a:rPr lang="zh-CN" altLang="en-US" dirty="0">
                <a:latin typeface="Times New Roman" panose="02020603050405020304" pitchFamily="18" charset="0"/>
                <a:cs typeface="Times New Roman" panose="02020603050405020304" pitchFamily="18" charset="0"/>
              </a:rPr>
              <a:t>导引型传输媒体</a:t>
            </a:r>
            <a:endParaRPr lang="zh-CN" altLang="en-US"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953145" y="1484784"/>
            <a:ext cx="3855839" cy="2015564"/>
            <a:chOff x="1280592" y="1686499"/>
            <a:chExt cx="3279775" cy="1643970"/>
          </a:xfrm>
        </p:grpSpPr>
        <p:pic>
          <p:nvPicPr>
            <p:cNvPr id="6" name="Picture 4" descr="223b"/>
            <p:cNvPicPr>
              <a:picLocks noChangeAspect="1" noChangeArrowheads="1"/>
            </p:cNvPicPr>
            <p:nvPr/>
          </p:nvPicPr>
          <p:blipFill>
            <a:blip r:embed="rId1">
              <a:extLst>
                <a:ext uri="{28A0092B-C50C-407E-A947-70E740481C1C}">
                  <a14:useLocalDpi xmlns:a14="http://schemas.microsoft.com/office/drawing/2010/main" val="0"/>
                </a:ext>
              </a:extLst>
            </a:blip>
            <a:srcRect t="24692" b="39763"/>
            <a:stretch>
              <a:fillRect/>
            </a:stretch>
          </p:blipFill>
          <p:spPr bwMode="auto">
            <a:xfrm>
              <a:off x="1280592" y="1686499"/>
              <a:ext cx="32797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3926955" y="2546924"/>
              <a:ext cx="596128" cy="32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铜线</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0" name="Text Box 9"/>
            <p:cNvSpPr txBox="1">
              <a:spLocks noChangeArrowheads="1"/>
            </p:cNvSpPr>
            <p:nvPr/>
          </p:nvSpPr>
          <p:spPr bwMode="auto">
            <a:xfrm>
              <a:off x="1432992" y="2554861"/>
              <a:ext cx="957263" cy="52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zh-CN" altLang="en-US" sz="2000" b="1" dirty="0">
                  <a:solidFill>
                    <a:srgbClr val="000099"/>
                  </a:solidFill>
                  <a:ea typeface="黑体" panose="02010609060101010101" pitchFamily="2" charset="-122"/>
                  <a:cs typeface="Times New Roman" panose="02020603050405020304" pitchFamily="18" charset="0"/>
                </a:rPr>
                <a:t>聚氯乙烯套层</a:t>
              </a:r>
              <a:endParaRPr lang="zh-CN" altLang="en-US" sz="2000" b="1" dirty="0">
                <a:solidFill>
                  <a:srgbClr val="000099"/>
                </a:solidFill>
                <a:ea typeface="黑体" panose="02010609060101010101" pitchFamily="2" charset="-122"/>
                <a:cs typeface="Times New Roman" panose="02020603050405020304" pitchFamily="18" charset="0"/>
              </a:endParaRPr>
            </a:p>
          </p:txBody>
        </p:sp>
        <p:sp>
          <p:nvSpPr>
            <p:cNvPr id="13" name="Text Box 13"/>
            <p:cNvSpPr txBox="1">
              <a:spLocks noChangeArrowheads="1"/>
            </p:cNvSpPr>
            <p:nvPr/>
          </p:nvSpPr>
          <p:spPr bwMode="auto">
            <a:xfrm>
              <a:off x="2776017" y="2543749"/>
              <a:ext cx="815654" cy="32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绝缘层</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5" name="Text Box 15"/>
            <p:cNvSpPr txBox="1">
              <a:spLocks noChangeArrowheads="1"/>
            </p:cNvSpPr>
            <p:nvPr/>
          </p:nvSpPr>
          <p:spPr bwMode="auto">
            <a:xfrm>
              <a:off x="2199755" y="3004124"/>
              <a:ext cx="1800111" cy="32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ea typeface="黑体" panose="02010609060101010101" pitchFamily="2" charset="-122"/>
                  <a:cs typeface="Times New Roman" panose="02020603050405020304" pitchFamily="18" charset="0"/>
                </a:rPr>
                <a:t>(a) </a:t>
              </a:r>
              <a:r>
                <a:rPr lang="zh-CN" altLang="zh-CN" sz="2000" b="1" dirty="0">
                  <a:ea typeface="黑体" panose="02010609060101010101" pitchFamily="2" charset="-122"/>
                  <a:cs typeface="Times New Roman" panose="02020603050405020304" pitchFamily="18" charset="0"/>
                </a:rPr>
                <a:t>无屏蔽双绞线</a:t>
              </a:r>
              <a:endParaRPr lang="en-US" altLang="zh-CN" sz="2000" b="1" dirty="0">
                <a:ea typeface="黑体" panose="02010609060101010101" pitchFamily="2" charset="-122"/>
                <a:cs typeface="Times New Roman" panose="02020603050405020304" pitchFamily="18" charset="0"/>
              </a:endParaRPr>
            </a:p>
          </p:txBody>
        </p:sp>
      </p:grpSp>
      <p:grpSp>
        <p:nvGrpSpPr>
          <p:cNvPr id="4" name="组合 3"/>
          <p:cNvGrpSpPr/>
          <p:nvPr/>
        </p:nvGrpSpPr>
        <p:grpSpPr>
          <a:xfrm>
            <a:off x="5628208" y="1508596"/>
            <a:ext cx="3573264" cy="1978772"/>
            <a:chOff x="5484192" y="1710311"/>
            <a:chExt cx="2997200" cy="1621729"/>
          </a:xfrm>
        </p:grpSpPr>
        <p:pic>
          <p:nvPicPr>
            <p:cNvPr id="7" name="Picture 5" descr="223"/>
            <p:cNvPicPr>
              <a:picLocks noChangeAspect="1" noChangeArrowheads="1"/>
            </p:cNvPicPr>
            <p:nvPr/>
          </p:nvPicPr>
          <p:blipFill>
            <a:blip r:embed="rId2">
              <a:extLst>
                <a:ext uri="{28A0092B-C50C-407E-A947-70E740481C1C}">
                  <a14:useLocalDpi xmlns:a14="http://schemas.microsoft.com/office/drawing/2010/main" val="0"/>
                </a:ext>
              </a:extLst>
            </a:blip>
            <a:srcRect t="17610" b="41142"/>
            <a:stretch>
              <a:fillRect/>
            </a:stretch>
          </p:blipFill>
          <p:spPr bwMode="auto">
            <a:xfrm>
              <a:off x="5484192" y="1710311"/>
              <a:ext cx="2997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7860680" y="2534224"/>
              <a:ext cx="587848"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铜线</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1" name="Text Box 10"/>
            <p:cNvSpPr txBox="1">
              <a:spLocks noChangeArrowheads="1"/>
            </p:cNvSpPr>
            <p:nvPr/>
          </p:nvSpPr>
          <p:spPr bwMode="auto">
            <a:xfrm>
              <a:off x="5484192" y="2510411"/>
              <a:ext cx="1020801" cy="580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聚氯乙烯</a:t>
              </a:r>
              <a:endParaRPr lang="zh-CN" altLang="en-US" sz="2000" b="1">
                <a:solidFill>
                  <a:srgbClr val="000099"/>
                </a:solidFill>
                <a:ea typeface="黑体" panose="02010609060101010101" pitchFamily="2" charset="-122"/>
                <a:cs typeface="Times New Roman" panose="02020603050405020304" pitchFamily="18" charset="0"/>
              </a:endParaRPr>
            </a:p>
            <a:p>
              <a:pPr eaLnBrk="1" hangingPunct="1"/>
              <a:r>
                <a:rPr lang="zh-CN" altLang="en-US" sz="2000" b="1">
                  <a:solidFill>
                    <a:srgbClr val="000099"/>
                  </a:solidFill>
                  <a:ea typeface="黑体" panose="02010609060101010101" pitchFamily="2" charset="-122"/>
                  <a:cs typeface="Times New Roman" panose="02020603050405020304" pitchFamily="18" charset="0"/>
                </a:rPr>
                <a:t>    套层</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2" name="Text Box 11"/>
            <p:cNvSpPr txBox="1">
              <a:spLocks noChangeArrowheads="1"/>
            </p:cNvSpPr>
            <p:nvPr/>
          </p:nvSpPr>
          <p:spPr bwMode="auto">
            <a:xfrm>
              <a:off x="6563692" y="2513586"/>
              <a:ext cx="804325"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屏蔽层</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4" name="Text Box 14"/>
            <p:cNvSpPr txBox="1">
              <a:spLocks noChangeArrowheads="1"/>
            </p:cNvSpPr>
            <p:nvPr/>
          </p:nvSpPr>
          <p:spPr bwMode="auto">
            <a:xfrm>
              <a:off x="7212980" y="2534224"/>
              <a:ext cx="804325"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99"/>
                  </a:solidFill>
                  <a:ea typeface="黑体" panose="02010609060101010101" pitchFamily="2" charset="-122"/>
                  <a:cs typeface="Times New Roman" panose="02020603050405020304" pitchFamily="18" charset="0"/>
                </a:rPr>
                <a:t>绝缘层</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16" name="Text Box 16"/>
            <p:cNvSpPr txBox="1">
              <a:spLocks noChangeArrowheads="1"/>
            </p:cNvSpPr>
            <p:nvPr/>
          </p:nvSpPr>
          <p:spPr bwMode="auto">
            <a:xfrm>
              <a:off x="6274767" y="3004124"/>
              <a:ext cx="1570733"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ea typeface="黑体" panose="02010609060101010101" pitchFamily="2" charset="-122"/>
                  <a:cs typeface="Times New Roman" panose="02020603050405020304" pitchFamily="18" charset="0"/>
                </a:rPr>
                <a:t>(b) </a:t>
              </a:r>
              <a:r>
                <a:rPr lang="zh-CN" altLang="zh-CN" sz="2000" b="1" dirty="0">
                  <a:ea typeface="黑体" panose="02010609060101010101" pitchFamily="2" charset="-122"/>
                  <a:cs typeface="Times New Roman" panose="02020603050405020304" pitchFamily="18" charset="0"/>
                </a:rPr>
                <a:t>屏蔽双绞线</a:t>
              </a:r>
              <a:endParaRPr lang="en-US" altLang="zh-CN" sz="2000" b="1" dirty="0">
                <a:ea typeface="黑体" panose="02010609060101010101" pitchFamily="2" charset="-122"/>
                <a:cs typeface="Times New Roman" panose="02020603050405020304" pitchFamily="18" charset="0"/>
              </a:endParaRPr>
            </a:p>
          </p:txBody>
        </p:sp>
      </p:grpSp>
      <p:grpSp>
        <p:nvGrpSpPr>
          <p:cNvPr id="17" name="组合 16"/>
          <p:cNvGrpSpPr/>
          <p:nvPr/>
        </p:nvGrpSpPr>
        <p:grpSpPr>
          <a:xfrm>
            <a:off x="2936776" y="3573016"/>
            <a:ext cx="3672408" cy="2056294"/>
            <a:chOff x="3252146" y="4016920"/>
            <a:chExt cx="2981475" cy="1508184"/>
          </a:xfrm>
        </p:grpSpPr>
        <p:pic>
          <p:nvPicPr>
            <p:cNvPr id="19" name="Picture 19" descr="3UTP"/>
            <p:cNvPicPr>
              <a:picLocks noChangeAspect="1" noChangeArrowheads="1"/>
            </p:cNvPicPr>
            <p:nvPr/>
          </p:nvPicPr>
          <p:blipFill>
            <a:blip r:embed="rId3">
              <a:extLst>
                <a:ext uri="{28A0092B-C50C-407E-A947-70E740481C1C}">
                  <a14:useLocalDpi xmlns:a14="http://schemas.microsoft.com/office/drawing/2010/main" val="0"/>
                </a:ext>
              </a:extLst>
            </a:blip>
            <a:srcRect l="2864" t="5208" r="50562"/>
            <a:stretch>
              <a:fillRect/>
            </a:stretch>
          </p:blipFill>
          <p:spPr bwMode="auto">
            <a:xfrm>
              <a:off x="3446330" y="4175362"/>
              <a:ext cx="25812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3UTP"/>
            <p:cNvPicPr>
              <a:picLocks noChangeAspect="1" noChangeArrowheads="1"/>
            </p:cNvPicPr>
            <p:nvPr/>
          </p:nvPicPr>
          <p:blipFill>
            <a:blip r:embed="rId3">
              <a:extLst>
                <a:ext uri="{28A0092B-C50C-407E-A947-70E740481C1C}">
                  <a14:useLocalDpi xmlns:a14="http://schemas.microsoft.com/office/drawing/2010/main" val="0"/>
                </a:ext>
              </a:extLst>
            </a:blip>
            <a:srcRect l="50095" r="3209"/>
            <a:stretch>
              <a:fillRect/>
            </a:stretch>
          </p:blipFill>
          <p:spPr bwMode="auto">
            <a:xfrm>
              <a:off x="3438392" y="4771387"/>
              <a:ext cx="258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2"/>
            <p:cNvSpPr txBox="1">
              <a:spLocks noChangeArrowheads="1"/>
            </p:cNvSpPr>
            <p:nvPr/>
          </p:nvSpPr>
          <p:spPr bwMode="auto">
            <a:xfrm>
              <a:off x="4295642" y="4016920"/>
              <a:ext cx="725146" cy="29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0099"/>
                  </a:solidFill>
                  <a:ea typeface="黑体" panose="02010609060101010101" pitchFamily="2" charset="-122"/>
                  <a:cs typeface="Times New Roman" panose="02020603050405020304" pitchFamily="18" charset="0"/>
                </a:rPr>
                <a:t>3 </a:t>
              </a:r>
              <a:r>
                <a:rPr lang="zh-CN" altLang="en-US" sz="2000" b="1">
                  <a:solidFill>
                    <a:srgbClr val="000099"/>
                  </a:solidFill>
                  <a:ea typeface="黑体" panose="02010609060101010101" pitchFamily="2" charset="-122"/>
                  <a:cs typeface="Times New Roman" panose="02020603050405020304" pitchFamily="18" charset="0"/>
                </a:rPr>
                <a:t>类线</a:t>
              </a:r>
              <a:endParaRPr lang="zh-CN" altLang="en-US" sz="2000" b="1">
                <a:solidFill>
                  <a:srgbClr val="000099"/>
                </a:solidFill>
                <a:ea typeface="黑体" panose="02010609060101010101" pitchFamily="2" charset="-122"/>
                <a:cs typeface="Times New Roman" panose="02020603050405020304" pitchFamily="18" charset="0"/>
              </a:endParaRPr>
            </a:p>
          </p:txBody>
        </p:sp>
        <p:sp>
          <p:nvSpPr>
            <p:cNvPr id="22" name="Text Box 23"/>
            <p:cNvSpPr txBox="1">
              <a:spLocks noChangeArrowheads="1"/>
            </p:cNvSpPr>
            <p:nvPr/>
          </p:nvSpPr>
          <p:spPr bwMode="auto">
            <a:xfrm>
              <a:off x="4295642" y="4650689"/>
              <a:ext cx="725146" cy="29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000099"/>
                  </a:solidFill>
                  <a:ea typeface="黑体" panose="02010609060101010101" pitchFamily="2" charset="-122"/>
                  <a:cs typeface="Times New Roman" panose="02020603050405020304" pitchFamily="18" charset="0"/>
                </a:rPr>
                <a:t>5 </a:t>
              </a:r>
              <a:r>
                <a:rPr lang="zh-CN" altLang="en-US" sz="2000" b="1" dirty="0">
                  <a:solidFill>
                    <a:srgbClr val="000099"/>
                  </a:solidFill>
                  <a:ea typeface="黑体" panose="02010609060101010101" pitchFamily="2" charset="-122"/>
                  <a:cs typeface="Times New Roman" panose="02020603050405020304" pitchFamily="18" charset="0"/>
                </a:rPr>
                <a:t>类线</a:t>
              </a:r>
              <a:endParaRPr lang="zh-CN" altLang="en-US" sz="2000" b="1" dirty="0">
                <a:solidFill>
                  <a:srgbClr val="000099"/>
                </a:solidFill>
                <a:ea typeface="黑体" panose="02010609060101010101" pitchFamily="2" charset="-122"/>
                <a:cs typeface="Times New Roman" panose="02020603050405020304" pitchFamily="18" charset="0"/>
              </a:endParaRPr>
            </a:p>
          </p:txBody>
        </p:sp>
        <p:sp>
          <p:nvSpPr>
            <p:cNvPr id="23" name="Text Box 24"/>
            <p:cNvSpPr txBox="1">
              <a:spLocks noChangeArrowheads="1"/>
            </p:cNvSpPr>
            <p:nvPr/>
          </p:nvSpPr>
          <p:spPr bwMode="auto">
            <a:xfrm>
              <a:off x="3252146" y="5231644"/>
              <a:ext cx="2981475" cy="29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dirty="0">
                  <a:ea typeface="黑体" panose="02010609060101010101" pitchFamily="2" charset="-122"/>
                  <a:cs typeface="Times New Roman" panose="02020603050405020304" pitchFamily="18" charset="0"/>
                </a:rPr>
                <a:t>(c) </a:t>
              </a:r>
              <a:r>
                <a:rPr lang="zh-CN" altLang="zh-CN" sz="2000" b="1" dirty="0">
                  <a:ea typeface="黑体" panose="02010609060101010101" pitchFamily="2" charset="-122"/>
                  <a:cs typeface="Times New Roman" panose="02020603050405020304" pitchFamily="18" charset="0"/>
                </a:rPr>
                <a:t>不同的绞合度的双绞线</a:t>
              </a:r>
              <a:endParaRPr lang="en-US" altLang="zh-CN" sz="2000" b="1" dirty="0">
                <a:ea typeface="黑体" panose="02010609060101010101" pitchFamily="2" charset="-122"/>
                <a:cs typeface="Times New Roman" panose="02020603050405020304" pitchFamily="18" charset="0"/>
              </a:endParaRPr>
            </a:p>
          </p:txBody>
        </p:sp>
      </p:grpSp>
      <p:sp>
        <p:nvSpPr>
          <p:cNvPr id="18" name="矩形 17"/>
          <p:cNvSpPr/>
          <p:nvPr/>
        </p:nvSpPr>
        <p:spPr>
          <a:xfrm>
            <a:off x="2000672" y="5775647"/>
            <a:ext cx="5976664" cy="461665"/>
          </a:xfrm>
          <a:prstGeom prst="rect">
            <a:avLst/>
          </a:prstGeom>
        </p:spPr>
        <p:txBody>
          <a:bodyPr wrap="squar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双绞线的示意图</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dirty="0">
                <a:latin typeface="Times New Roman" panose="02020603050405020304" pitchFamily="18" charset="0"/>
                <a:cs typeface="Times New Roman" panose="02020603050405020304" pitchFamily="18" charset="0"/>
              </a:rPr>
              <a:t>双绞线标准</a:t>
            </a:r>
            <a:endParaRPr lang="zh-CN" altLang="en-US" dirty="0">
              <a:latin typeface="Times New Roman" panose="02020603050405020304" pitchFamily="18" charset="0"/>
              <a:cs typeface="Times New Roman" panose="02020603050405020304" pitchFamily="18" charset="0"/>
            </a:endParaRPr>
          </a:p>
        </p:txBody>
      </p:sp>
      <p:sp>
        <p:nvSpPr>
          <p:cNvPr id="121859" name="Rectangle 3"/>
          <p:cNvSpPr>
            <a:spLocks noGrp="1" noChangeArrowheads="1"/>
          </p:cNvSpPr>
          <p:nvPr>
            <p:ph idx="1"/>
          </p:nvPr>
        </p:nvSpPr>
        <p:spPr>
          <a:xfrm>
            <a:off x="1031983" y="1752368"/>
            <a:ext cx="8346723" cy="3332816"/>
          </a:xfrm>
        </p:spPr>
        <p:txBody>
          <a:bodyPr/>
          <a:lstStyle/>
          <a:p>
            <a:r>
              <a:rPr lang="en-US" altLang="zh-CN" dirty="0">
                <a:latin typeface="Times New Roman" panose="02020603050405020304" pitchFamily="18" charset="0"/>
                <a:cs typeface="Times New Roman" panose="02020603050405020304" pitchFamily="18" charset="0"/>
              </a:rPr>
              <a:t>1991</a:t>
            </a:r>
            <a:r>
              <a:rPr lang="zh-CN" altLang="zh-CN" dirty="0">
                <a:latin typeface="Times New Roman" panose="02020603050405020304" pitchFamily="18" charset="0"/>
                <a:cs typeface="Times New Roman" panose="02020603050405020304" pitchFamily="18" charset="0"/>
              </a:rPr>
              <a:t>年，美国电子工业协会</a:t>
            </a:r>
            <a:r>
              <a:rPr lang="en-US" altLang="zh-CN" dirty="0">
                <a:latin typeface="Times New Roman" panose="02020603050405020304" pitchFamily="18" charset="0"/>
                <a:cs typeface="Times New Roman" panose="02020603050405020304" pitchFamily="18" charset="0"/>
              </a:rPr>
              <a:t> EIA </a:t>
            </a:r>
            <a:r>
              <a:rPr lang="zh-CN" altLang="zh-CN" dirty="0">
                <a:latin typeface="Times New Roman" panose="02020603050405020304" pitchFamily="18" charset="0"/>
                <a:cs typeface="Times New Roman" panose="02020603050405020304" pitchFamily="18" charset="0"/>
              </a:rPr>
              <a:t>和电信行业协会联合发布了一个用于室内传送数据的无屏蔽双绞线和屏蔽双绞线的标准</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EIA/TIA-568</a:t>
            </a:r>
            <a:r>
              <a:rPr lang="zh-CN" altLang="zh-CN"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1995</a:t>
            </a:r>
            <a:r>
              <a:rPr lang="zh-CN" altLang="zh-CN" dirty="0">
                <a:latin typeface="Times New Roman" panose="02020603050405020304" pitchFamily="18" charset="0"/>
                <a:cs typeface="Times New Roman" panose="02020603050405020304" pitchFamily="18" charset="0"/>
              </a:rPr>
              <a:t>年将布线标准更新为</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EIA/TIA-568-A</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此标准规定了</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5 </a:t>
            </a:r>
            <a:r>
              <a:rPr lang="zh-CN" altLang="zh-CN" dirty="0">
                <a:solidFill>
                  <a:srgbClr val="FF0000"/>
                </a:solidFill>
                <a:latin typeface="Times New Roman" panose="02020603050405020304" pitchFamily="18" charset="0"/>
                <a:cs typeface="Times New Roman" panose="02020603050405020304" pitchFamily="18" charset="0"/>
              </a:rPr>
              <a:t>个种类的</a:t>
            </a:r>
            <a:r>
              <a:rPr lang="en-US" altLang="zh-CN" dirty="0">
                <a:solidFill>
                  <a:srgbClr val="FF0000"/>
                </a:solidFill>
                <a:latin typeface="Times New Roman" panose="02020603050405020304" pitchFamily="18" charset="0"/>
                <a:cs typeface="Times New Roman" panose="02020603050405020304" pitchFamily="18" charset="0"/>
              </a:rPr>
              <a:t> UTP </a:t>
            </a:r>
            <a:r>
              <a:rPr lang="zh-CN" altLang="zh-CN" dirty="0">
                <a:solidFill>
                  <a:srgbClr val="FF0000"/>
                </a:solidFill>
                <a:latin typeface="Times New Roman" panose="02020603050405020304" pitchFamily="18" charset="0"/>
                <a:cs typeface="Times New Roman" panose="02020603050405020304" pitchFamily="18" charset="0"/>
              </a:rPr>
              <a:t>标准</a:t>
            </a:r>
            <a:r>
              <a:rPr lang="zh-CN" altLang="zh-CN" dirty="0">
                <a:latin typeface="Times New Roman" panose="02020603050405020304" pitchFamily="18" charset="0"/>
                <a:cs typeface="Times New Roman" panose="02020603050405020304" pitchFamily="18" charset="0"/>
              </a:rPr>
              <a:t>（从</a:t>
            </a:r>
            <a:r>
              <a:rPr lang="en-US" altLang="zh-CN" dirty="0">
                <a:latin typeface="Times New Roman" panose="02020603050405020304" pitchFamily="18" charset="0"/>
                <a:cs typeface="Times New Roman" panose="02020603050405020304" pitchFamily="18" charset="0"/>
              </a:rPr>
              <a:t> 1 </a:t>
            </a:r>
            <a:r>
              <a:rPr lang="zh-CN" altLang="zh-CN" dirty="0">
                <a:latin typeface="Times New Roman" panose="02020603050405020304" pitchFamily="18" charset="0"/>
                <a:cs typeface="Times New Roman" panose="02020603050405020304" pitchFamily="18" charset="0"/>
              </a:rPr>
              <a:t>类线到</a:t>
            </a:r>
            <a:r>
              <a:rPr lang="en-US" altLang="zh-CN" dirty="0">
                <a:latin typeface="Times New Roman" panose="02020603050405020304" pitchFamily="18" charset="0"/>
                <a:cs typeface="Times New Roman" panose="02020603050405020304" pitchFamily="18" charset="0"/>
              </a:rPr>
              <a:t> 5 </a:t>
            </a:r>
            <a:r>
              <a:rPr lang="zh-CN" altLang="zh-CN" dirty="0">
                <a:latin typeface="Times New Roman" panose="02020603050405020304" pitchFamily="18" charset="0"/>
                <a:cs typeface="Times New Roman" panose="02020603050405020304" pitchFamily="18" charset="0"/>
              </a:rPr>
              <a:t>类线）。</a:t>
            </a:r>
            <a:endParaRPr lang="en-US" altLang="zh-CN" dirty="0">
              <a:latin typeface="Times New Roman" panose="02020603050405020304" pitchFamily="18" charset="0"/>
              <a:cs typeface="Times New Roman" panose="02020603050405020304" pitchFamily="18" charset="0"/>
            </a:endParaRPr>
          </a:p>
          <a:p>
            <a:r>
              <a:rPr lang="zh-CN" altLang="zh-CN" dirty="0">
                <a:solidFill>
                  <a:srgbClr val="0000CC"/>
                </a:solidFill>
                <a:latin typeface="Times New Roman" panose="02020603050405020304" pitchFamily="18" charset="0"/>
                <a:cs typeface="Times New Roman" panose="02020603050405020304" pitchFamily="18" charset="0"/>
              </a:rPr>
              <a:t>对传送数据来说，现在最常用的</a:t>
            </a:r>
            <a:r>
              <a:rPr lang="en-US" altLang="zh-CN" dirty="0">
                <a:solidFill>
                  <a:srgbClr val="0000CC"/>
                </a:solidFill>
                <a:latin typeface="Times New Roman" panose="02020603050405020304" pitchFamily="18" charset="0"/>
                <a:cs typeface="Times New Roman" panose="02020603050405020304" pitchFamily="18" charset="0"/>
              </a:rPr>
              <a:t> UTP </a:t>
            </a:r>
            <a:r>
              <a:rPr lang="zh-CN" altLang="zh-CN" dirty="0">
                <a:solidFill>
                  <a:srgbClr val="0000CC"/>
                </a:solidFill>
                <a:latin typeface="Times New Roman" panose="02020603050405020304" pitchFamily="18" charset="0"/>
                <a:cs typeface="Times New Roman" panose="02020603050405020304" pitchFamily="18" charset="0"/>
              </a:rPr>
              <a:t>是</a:t>
            </a:r>
            <a:r>
              <a:rPr lang="en-US" altLang="zh-CN" dirty="0">
                <a:solidFill>
                  <a:srgbClr val="0000CC"/>
                </a:solidFill>
                <a:latin typeface="Times New Roman" panose="02020603050405020304" pitchFamily="18" charset="0"/>
                <a:cs typeface="Times New Roman" panose="02020603050405020304" pitchFamily="18" charset="0"/>
              </a:rPr>
              <a:t>5</a:t>
            </a:r>
            <a:r>
              <a:rPr lang="zh-CN" altLang="zh-CN" dirty="0">
                <a:solidFill>
                  <a:srgbClr val="0000CC"/>
                </a:solidFill>
                <a:latin typeface="Times New Roman" panose="02020603050405020304" pitchFamily="18" charset="0"/>
                <a:cs typeface="Times New Roman" panose="02020603050405020304" pitchFamily="18" charset="0"/>
              </a:rPr>
              <a:t>类线（</a:t>
            </a:r>
            <a:r>
              <a:rPr lang="en-US" altLang="zh-CN" dirty="0">
                <a:solidFill>
                  <a:srgbClr val="0000CC"/>
                </a:solidFill>
                <a:latin typeface="Times New Roman" panose="02020603050405020304" pitchFamily="18" charset="0"/>
                <a:cs typeface="Times New Roman" panose="02020603050405020304" pitchFamily="18" charset="0"/>
              </a:rPr>
              <a:t>Category 5 </a:t>
            </a:r>
            <a:r>
              <a:rPr lang="zh-CN" altLang="zh-CN" dirty="0">
                <a:solidFill>
                  <a:srgbClr val="0000CC"/>
                </a:solidFill>
                <a:latin typeface="Times New Roman" panose="02020603050405020304" pitchFamily="18" charset="0"/>
                <a:cs typeface="Times New Roman" panose="02020603050405020304" pitchFamily="18" charset="0"/>
              </a:rPr>
              <a:t>或</a:t>
            </a:r>
            <a:r>
              <a:rPr lang="en-US" altLang="zh-CN" dirty="0">
                <a:solidFill>
                  <a:srgbClr val="0000CC"/>
                </a:solidFill>
                <a:latin typeface="Times New Roman" panose="02020603050405020304" pitchFamily="18" charset="0"/>
                <a:cs typeface="Times New Roman" panose="02020603050405020304" pitchFamily="18" charset="0"/>
              </a:rPr>
              <a:t> CAT5</a:t>
            </a:r>
            <a:r>
              <a:rPr lang="zh-CN" altLang="zh-CN" dirty="0">
                <a:solidFill>
                  <a:srgbClr val="0000CC"/>
                </a:solidFill>
                <a:latin typeface="Times New Roman" panose="02020603050405020304" pitchFamily="18" charset="0"/>
                <a:cs typeface="Times New Roman" panose="02020603050405020304" pitchFamily="18" charset="0"/>
              </a:rPr>
              <a:t>）</a:t>
            </a:r>
            <a:r>
              <a:rPr lang="zh-CN" altLang="en-US" dirty="0">
                <a:solidFill>
                  <a:srgbClr val="0000CC"/>
                </a:solidFill>
                <a:latin typeface="Times New Roman" panose="02020603050405020304" pitchFamily="18" charset="0"/>
                <a:cs typeface="Times New Roman" panose="02020603050405020304" pitchFamily="18" charset="0"/>
              </a:rPr>
              <a:t>、超</a:t>
            </a:r>
            <a:r>
              <a:rPr lang="en-US" altLang="zh-CN" dirty="0">
                <a:solidFill>
                  <a:srgbClr val="0000CC"/>
                </a:solidFill>
                <a:latin typeface="Times New Roman" panose="02020603050405020304" pitchFamily="18" charset="0"/>
                <a:cs typeface="Times New Roman" panose="02020603050405020304" pitchFamily="18" charset="0"/>
              </a:rPr>
              <a:t>5</a:t>
            </a:r>
            <a:r>
              <a:rPr lang="zh-CN" altLang="en-US" dirty="0">
                <a:solidFill>
                  <a:srgbClr val="0000CC"/>
                </a:solidFill>
                <a:latin typeface="Times New Roman" panose="02020603050405020304" pitchFamily="18" charset="0"/>
                <a:cs typeface="Times New Roman" panose="02020603050405020304" pitchFamily="18" charset="0"/>
              </a:rPr>
              <a:t>类</a:t>
            </a:r>
            <a:r>
              <a:rPr lang="zh-CN" altLang="zh-CN" dirty="0">
                <a:solidFill>
                  <a:srgbClr val="0000CC"/>
                </a:solidFill>
                <a:latin typeface="Times New Roman" panose="02020603050405020304" pitchFamily="18" charset="0"/>
                <a:cs typeface="Times New Roman" panose="02020603050405020304" pitchFamily="18" charset="0"/>
              </a:rPr>
              <a:t>（</a:t>
            </a:r>
            <a:r>
              <a:rPr lang="en-US" altLang="zh-CN" dirty="0">
                <a:solidFill>
                  <a:srgbClr val="0000CC"/>
                </a:solidFill>
                <a:latin typeface="Times New Roman" panose="02020603050405020304" pitchFamily="18" charset="0"/>
                <a:cs typeface="Times New Roman" panose="02020603050405020304" pitchFamily="18" charset="0"/>
              </a:rPr>
              <a:t>Category 5 e</a:t>
            </a:r>
            <a:r>
              <a:rPr lang="zh-CN" altLang="zh-CN" dirty="0">
                <a:solidFill>
                  <a:srgbClr val="0000CC"/>
                </a:solidFill>
                <a:latin typeface="Times New Roman" panose="02020603050405020304" pitchFamily="18" charset="0"/>
                <a:cs typeface="Times New Roman" panose="02020603050405020304" pitchFamily="18" charset="0"/>
              </a:rPr>
              <a:t>或</a:t>
            </a:r>
            <a:r>
              <a:rPr lang="en-US" altLang="zh-CN" dirty="0">
                <a:solidFill>
                  <a:srgbClr val="0000CC"/>
                </a:solidFill>
                <a:latin typeface="Times New Roman" panose="02020603050405020304" pitchFamily="18" charset="0"/>
                <a:cs typeface="Times New Roman" panose="02020603050405020304" pitchFamily="18" charset="0"/>
              </a:rPr>
              <a:t> CAT5e</a:t>
            </a:r>
            <a:r>
              <a:rPr lang="zh-CN" altLang="zh-CN" dirty="0">
                <a:solidFill>
                  <a:srgbClr val="0000CC"/>
                </a:solidFill>
                <a:latin typeface="Times New Roman" panose="02020603050405020304" pitchFamily="18" charset="0"/>
                <a:cs typeface="Times New Roman" panose="02020603050405020304" pitchFamily="18" charset="0"/>
              </a:rPr>
              <a:t>） </a:t>
            </a:r>
            <a:r>
              <a:rPr lang="zh-CN" altLang="en-US" dirty="0">
                <a:solidFill>
                  <a:srgbClr val="0000CC"/>
                </a:solidFill>
                <a:latin typeface="Times New Roman" panose="02020603050405020304" pitchFamily="18" charset="0"/>
                <a:cs typeface="Times New Roman" panose="02020603050405020304" pitchFamily="18" charset="0"/>
              </a:rPr>
              <a:t>和六类</a:t>
            </a:r>
            <a:r>
              <a:rPr lang="zh-CN" altLang="zh-CN" dirty="0">
                <a:solidFill>
                  <a:srgbClr val="0000CC"/>
                </a:solidFill>
                <a:latin typeface="Times New Roman" panose="02020603050405020304" pitchFamily="18" charset="0"/>
                <a:cs typeface="Times New Roman" panose="02020603050405020304" pitchFamily="18" charset="0"/>
              </a:rPr>
              <a:t>（</a:t>
            </a:r>
            <a:r>
              <a:rPr lang="en-US" altLang="zh-CN" dirty="0">
                <a:solidFill>
                  <a:srgbClr val="0000CC"/>
                </a:solidFill>
                <a:latin typeface="Times New Roman" panose="02020603050405020304" pitchFamily="18" charset="0"/>
                <a:cs typeface="Times New Roman" panose="02020603050405020304" pitchFamily="18" charset="0"/>
              </a:rPr>
              <a:t>Category 6 </a:t>
            </a:r>
            <a:r>
              <a:rPr lang="zh-CN" altLang="zh-CN" dirty="0">
                <a:solidFill>
                  <a:srgbClr val="0000CC"/>
                </a:solidFill>
                <a:latin typeface="Times New Roman" panose="02020603050405020304" pitchFamily="18" charset="0"/>
                <a:cs typeface="Times New Roman" panose="02020603050405020304" pitchFamily="18" charset="0"/>
              </a:rPr>
              <a:t>或</a:t>
            </a:r>
            <a:r>
              <a:rPr lang="en-US" altLang="zh-CN" dirty="0">
                <a:solidFill>
                  <a:srgbClr val="0000CC"/>
                </a:solidFill>
                <a:latin typeface="Times New Roman" panose="02020603050405020304" pitchFamily="18" charset="0"/>
                <a:cs typeface="Times New Roman" panose="02020603050405020304" pitchFamily="18" charset="0"/>
              </a:rPr>
              <a:t> CAT6</a:t>
            </a:r>
            <a:r>
              <a:rPr lang="zh-CN" altLang="zh-CN" dirty="0">
                <a:solidFill>
                  <a:srgbClr val="0000CC"/>
                </a:solidFill>
                <a:latin typeface="Times New Roman" panose="02020603050405020304" pitchFamily="18" charset="0"/>
                <a:cs typeface="Times New Roman" panose="02020603050405020304" pitchFamily="18" charset="0"/>
              </a:rPr>
              <a:t>） </a:t>
            </a:r>
            <a:r>
              <a:rPr lang="zh-CN" altLang="en-US" dirty="0">
                <a:solidFill>
                  <a:srgbClr val="0000CC"/>
                </a:solidFill>
                <a:latin typeface="Times New Roman" panose="02020603050405020304" pitchFamily="18" charset="0"/>
                <a:cs typeface="Times New Roman" panose="02020603050405020304" pitchFamily="18" charset="0"/>
              </a:rPr>
              <a:t>。</a:t>
            </a:r>
            <a:endParaRPr lang="en-US" altLang="zh-CN" dirty="0">
              <a:solidFill>
                <a:srgbClr val="0000CC"/>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zh-CN" altLang="en-US"/>
              <a:t>双绞线的分类</a:t>
            </a:r>
            <a:endParaRPr lang="zh-CN" altLang="en-US"/>
          </a:p>
        </p:txBody>
      </p:sp>
      <p:sp>
        <p:nvSpPr>
          <p:cNvPr id="49155" name="Text Box 3"/>
          <p:cNvSpPr txBox="1">
            <a:spLocks noChangeArrowheads="1"/>
          </p:cNvSpPr>
          <p:nvPr/>
        </p:nvSpPr>
        <p:spPr bwMode="auto">
          <a:xfrm>
            <a:off x="818621" y="1557339"/>
            <a:ext cx="826875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rgbClr val="00B0F0"/>
              </a:buClr>
              <a:buFont typeface="Wingdings" panose="05000000000000000000" pitchFamily="2" charset="2"/>
              <a:buChar char="l"/>
            </a:pPr>
            <a:r>
              <a:rPr lang="en-US" altLang="zh-CN" sz="2400" b="1" dirty="0">
                <a:solidFill>
                  <a:srgbClr val="000000"/>
                </a:solidFill>
                <a:latin typeface="+mn-ea"/>
                <a:ea typeface="+mn-ea"/>
                <a:sym typeface="Arial" panose="020B0604020202020204" pitchFamily="34" charset="0"/>
              </a:rPr>
              <a:t>双绞线通常被捆扎起来，并裹上保护层。按照保护层的区别，双绞线分为屏蔽双绞线和非屏蔽双绞线</a:t>
            </a:r>
            <a:r>
              <a:rPr lang="zh-CN" altLang="en-US" sz="2400" b="1" dirty="0">
                <a:solidFill>
                  <a:srgbClr val="000000"/>
                </a:solidFill>
                <a:latin typeface="+mn-ea"/>
                <a:ea typeface="+mn-ea"/>
                <a:sym typeface="Arial" panose="020B0604020202020204" pitchFamily="34" charset="0"/>
              </a:rPr>
              <a:t>。</a:t>
            </a:r>
            <a:endParaRPr lang="zh-CN" altLang="en-US" sz="2400" b="1" dirty="0">
              <a:solidFill>
                <a:srgbClr val="000000"/>
              </a:solidFill>
              <a:latin typeface="+mn-ea"/>
              <a:ea typeface="+mn-ea"/>
              <a:sym typeface="Arial" panose="020B0604020202020204" pitchFamily="34" charset="0"/>
            </a:endParaRPr>
          </a:p>
        </p:txBody>
      </p:sp>
      <p:pic>
        <p:nvPicPr>
          <p:cNvPr id="4915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0689" y="2708275"/>
            <a:ext cx="5922963"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非屏蔽双绞线</a:t>
            </a:r>
            <a:r>
              <a:rPr lang="en-US" altLang="zh-CN">
                <a:latin typeface="Times New Roman" panose="02020603050405020304" pitchFamily="18" charset="0"/>
                <a:cs typeface="Times New Roman" panose="02020603050405020304" pitchFamily="18" charset="0"/>
              </a:rPr>
              <a:t>UTP</a:t>
            </a:r>
            <a:endParaRPr lang="zh-CN" altLang="en-US">
              <a:latin typeface="Times New Roman" panose="02020603050405020304" pitchFamily="18" charset="0"/>
              <a:cs typeface="Times New Roman" panose="02020603050405020304" pitchFamily="18" charset="0"/>
            </a:endParaRPr>
          </a:p>
        </p:txBody>
      </p:sp>
      <p:sp>
        <p:nvSpPr>
          <p:cNvPr id="50179" name="Text Box 3"/>
          <p:cNvSpPr txBox="1">
            <a:spLocks noChangeArrowheads="1"/>
          </p:cNvSpPr>
          <p:nvPr/>
        </p:nvSpPr>
        <p:spPr bwMode="auto">
          <a:xfrm>
            <a:off x="818621" y="1557338"/>
            <a:ext cx="826875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非屏蔽双绞线（</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Unshielded Twisted Pair</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UTP</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 </a:t>
            </a:r>
            <a:endPar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通常由不同颜色的（橙／绿／蓝／棕）</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4</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对双绞线组成，使用</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RJ-45</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连接器。 </a:t>
            </a:r>
            <a:endPar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p:txBody>
      </p:sp>
      <p:pic>
        <p:nvPicPr>
          <p:cNvPr id="50180" name="Picture 5"/>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228137" y="3284984"/>
            <a:ext cx="754128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6" name="圆角矩形 5"/>
          <p:cNvSpPr/>
          <p:nvPr/>
        </p:nvSpPr>
        <p:spPr>
          <a:xfrm>
            <a:off x="391795" y="342900"/>
            <a:ext cx="9551670" cy="763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2018008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3090" y="342900"/>
            <a:ext cx="763270" cy="763270"/>
          </a:xfrm>
          <a:prstGeom prst="rect">
            <a:avLst/>
          </a:prstGeom>
        </p:spPr>
      </p:pic>
      <p:sp>
        <p:nvSpPr>
          <p:cNvPr id="8" name="矩形 7"/>
          <p:cNvSpPr/>
          <p:nvPr/>
        </p:nvSpPr>
        <p:spPr>
          <a:xfrm>
            <a:off x="455295" y="395605"/>
            <a:ext cx="137795" cy="78359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316" name="文本框 1"/>
          <p:cNvSpPr txBox="1"/>
          <p:nvPr/>
        </p:nvSpPr>
        <p:spPr>
          <a:xfrm>
            <a:off x="1356360" y="463550"/>
            <a:ext cx="7770813" cy="521970"/>
          </a:xfrm>
          <a:prstGeom prst="rect">
            <a:avLst/>
          </a:prstGeom>
          <a:noFill/>
          <a:ln w="9525">
            <a:noFill/>
          </a:ln>
        </p:spPr>
        <p:txBody>
          <a:bodyPr anchor="t">
            <a:spAutoFit/>
          </a:bodyPr>
          <a:p>
            <a:r>
              <a:rPr lang="zh-CN" altLang="en-US" sz="2800" b="1" dirty="0">
                <a:solidFill>
                  <a:schemeClr val="bg1"/>
                </a:solidFill>
                <a:latin typeface="造字工房言宋体" charset="-122"/>
                <a:ea typeface="造字工房言宋体" charset="-122"/>
                <a:sym typeface="Arial" panose="020B0604020202020204" pitchFamily="34" charset="0"/>
              </a:rPr>
              <a:t>第二章   物理层</a:t>
            </a:r>
            <a:endParaRPr lang="zh-CN" altLang="en-US" sz="2800" b="1" dirty="0">
              <a:solidFill>
                <a:schemeClr val="bg1"/>
              </a:solidFill>
              <a:latin typeface="造字工房言宋体" charset="-122"/>
              <a:ea typeface="造字工房言宋体" charset="-122"/>
              <a:sym typeface="Arial" panose="020B0604020202020204" pitchFamily="34" charset="0"/>
            </a:endParaRPr>
          </a:p>
        </p:txBody>
      </p:sp>
      <p:grpSp>
        <p:nvGrpSpPr>
          <p:cNvPr id="12" name="组合 11"/>
          <p:cNvGrpSpPr/>
          <p:nvPr/>
        </p:nvGrpSpPr>
        <p:grpSpPr>
          <a:xfrm>
            <a:off x="2443327" y="1713826"/>
            <a:ext cx="5477156" cy="3821761"/>
            <a:chOff x="6864" y="4869"/>
            <a:chExt cx="7426" cy="4138"/>
          </a:xfrm>
        </p:grpSpPr>
        <p:cxnSp>
          <p:nvCxnSpPr>
            <p:cNvPr id="4" name="直接连接符 3"/>
            <p:cNvCxnSpPr/>
            <p:nvPr>
              <p:custDataLst>
                <p:tags r:id="rId3"/>
              </p:custDataLst>
            </p:nvPr>
          </p:nvCxnSpPr>
          <p:spPr>
            <a:xfrm>
              <a:off x="10258" y="8754"/>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7" name="直接连接符 46"/>
            <p:cNvCxnSpPr/>
            <p:nvPr>
              <p:custDataLst>
                <p:tags r:id="rId4"/>
              </p:custDataLst>
            </p:nvPr>
          </p:nvCxnSpPr>
          <p:spPr>
            <a:xfrm>
              <a:off x="10435" y="5468"/>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8" name="直接连接符 47"/>
            <p:cNvCxnSpPr/>
            <p:nvPr>
              <p:custDataLst>
                <p:tags r:id="rId5"/>
              </p:custDataLst>
            </p:nvPr>
          </p:nvCxnSpPr>
          <p:spPr>
            <a:xfrm>
              <a:off x="10435" y="6141"/>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9" name="直接连接符 48"/>
            <p:cNvCxnSpPr/>
            <p:nvPr>
              <p:custDataLst>
                <p:tags r:id="rId6"/>
              </p:custDataLst>
            </p:nvPr>
          </p:nvCxnSpPr>
          <p:spPr>
            <a:xfrm>
              <a:off x="10435" y="6815"/>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50" name="直接连接符 49"/>
            <p:cNvCxnSpPr/>
            <p:nvPr>
              <p:custDataLst>
                <p:tags r:id="rId7"/>
              </p:custDataLst>
            </p:nvPr>
          </p:nvCxnSpPr>
          <p:spPr>
            <a:xfrm>
              <a:off x="10435" y="7489"/>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51" name="直接连接符 50"/>
            <p:cNvCxnSpPr/>
            <p:nvPr>
              <p:custDataLst>
                <p:tags r:id="rId8"/>
              </p:custDataLst>
            </p:nvPr>
          </p:nvCxnSpPr>
          <p:spPr>
            <a:xfrm>
              <a:off x="10435" y="8163"/>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sp>
          <p:nvSpPr>
            <p:cNvPr id="53" name="矩形 52"/>
            <p:cNvSpPr/>
            <p:nvPr>
              <p:custDataLst>
                <p:tags r:id="rId9"/>
              </p:custDataLst>
            </p:nvPr>
          </p:nvSpPr>
          <p:spPr>
            <a:xfrm>
              <a:off x="6864" y="4869"/>
              <a:ext cx="3788" cy="4138"/>
            </a:xfrm>
            <a:prstGeom prst="rect">
              <a:avLst/>
            </a:prstGeom>
            <a:solidFill>
              <a:sysClr val="window" lastClr="FFFFFF">
                <a:lumMod val="95000"/>
              </a:sysClr>
            </a:solidFill>
          </p:spPr>
          <p:txBody>
            <a:bodyPr rot="0" spcFirstLastPara="0" vertOverflow="overflow" horzOverflow="overflow" vert="horz" wrap="square" lIns="91440" tIns="45720" rIns="396000" bIns="45720" numCol="1" spcCol="0" rtlCol="0" fromWordArt="0" anchor="ctr" anchorCtr="0" forceAA="0" compatLnSpc="1">
              <a:noAutofit/>
            </a:bodyPr>
            <a:p>
              <a:pPr algn="ctr">
                <a:lnSpc>
                  <a:spcPct val="120000"/>
                </a:lnSpc>
              </a:pPr>
              <a:endParaRPr lang="da-DK" altLang="zh-CN" sz="2400" dirty="0">
                <a:solidFill>
                  <a:schemeClr val="bg1"/>
                </a:solidFill>
                <a:latin typeface="造字工房言宋体" charset="-122"/>
                <a:ea typeface="造字工房言宋体" charset="-122"/>
                <a:sym typeface="Arial" panose="020B0604020202020204" pitchFamily="34" charset="0"/>
              </a:endParaRPr>
            </a:p>
          </p:txBody>
        </p:sp>
        <p:sp>
          <p:nvSpPr>
            <p:cNvPr id="55" name="任意多边形 64"/>
            <p:cNvSpPr/>
            <p:nvPr>
              <p:custDataLst>
                <p:tags r:id="rId10"/>
              </p:custDataLst>
            </p:nvPr>
          </p:nvSpPr>
          <p:spPr>
            <a:xfrm>
              <a:off x="6864" y="4874"/>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6" name="任意多边形 65"/>
            <p:cNvSpPr/>
            <p:nvPr>
              <p:custDataLst>
                <p:tags r:id="rId11"/>
              </p:custDataLst>
            </p:nvPr>
          </p:nvSpPr>
          <p:spPr>
            <a:xfrm flipV="1">
              <a:off x="6864" y="8585"/>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7" name="任意多边形 66"/>
            <p:cNvSpPr/>
            <p:nvPr>
              <p:custDataLst>
                <p:tags r:id="rId12"/>
              </p:custDataLst>
            </p:nvPr>
          </p:nvSpPr>
          <p:spPr>
            <a:xfrm flipH="1">
              <a:off x="10479" y="4869"/>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8" name="任意多边形 67"/>
            <p:cNvSpPr/>
            <p:nvPr>
              <p:custDataLst>
                <p:tags r:id="rId13"/>
              </p:custDataLst>
            </p:nvPr>
          </p:nvSpPr>
          <p:spPr>
            <a:xfrm flipH="1" flipV="1">
              <a:off x="10479" y="8593"/>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9" name="圆角矩形 18"/>
            <p:cNvSpPr/>
            <p:nvPr>
              <p:custDataLst>
                <p:tags r:id="rId14"/>
              </p:custDataLst>
            </p:nvPr>
          </p:nvSpPr>
          <p:spPr>
            <a:xfrm>
              <a:off x="10926" y="5206"/>
              <a:ext cx="3362" cy="525"/>
            </a:xfrm>
            <a:prstGeom prst="roundRect">
              <a:avLst>
                <a:gd name="adj" fmla="val 7973"/>
              </a:avLst>
            </a:prstGeom>
            <a:solidFill>
              <a:srgbClr val="1F74AD"/>
            </a:solidFill>
          </p:spPr>
          <p:txBody>
            <a:bodyPr rot="0" spcFirstLastPara="0" vertOverflow="overflow" horzOverflow="overflow" vert="horz" wrap="square" lIns="180000" tIns="0" rIns="91440" bIns="0" numCol="1" spcCol="0" rtlCol="0" fromWordArt="0" anchor="ctr" anchorCtr="0" forceAA="0" compatLnSpc="1">
              <a:normAutofit fontScale="70000"/>
            </a:bodyPr>
            <a:p>
              <a:pPr algn="ctr">
                <a:lnSpc>
                  <a:spcPct val="120000"/>
                </a:lnSpc>
              </a:pPr>
              <a:r>
                <a:rPr lang="en-US" altLang="zh-CN" sz="2400" b="1">
                  <a:solidFill>
                    <a:srgbClr val="FF0000"/>
                  </a:solidFill>
                  <a:latin typeface="造字工房言宋体" charset="-122"/>
                  <a:ea typeface="造字工房言宋体" charset="-122"/>
                  <a:cs typeface="造字工房言宋体" charset="-122"/>
                  <a:sym typeface="+mn-ea"/>
                </a:rPr>
                <a:t>2.1</a:t>
              </a:r>
              <a:r>
                <a:rPr lang="zh-CN" altLang="en-US" sz="2400" b="1">
                  <a:solidFill>
                    <a:srgbClr val="FF0000"/>
                  </a:solidFill>
                  <a:latin typeface="造字工房言宋体" charset="-122"/>
                  <a:ea typeface="造字工房言宋体" charset="-122"/>
                  <a:cs typeface="造字工房言宋体" charset="-122"/>
                  <a:sym typeface="+mn-ea"/>
                </a:rPr>
                <a:t>数据通信基础知识</a:t>
              </a:r>
              <a:endParaRPr lang="zh-CN" altLang="en-US" sz="2400" b="1">
                <a:solidFill>
                  <a:srgbClr val="FF0000"/>
                </a:solidFill>
                <a:latin typeface="造字工房言宋体" charset="-122"/>
                <a:ea typeface="造字工房言宋体" charset="-122"/>
                <a:cs typeface="造字工房言宋体" charset="-122"/>
                <a:sym typeface="+mn-ea"/>
              </a:endParaRPr>
            </a:p>
          </p:txBody>
        </p:sp>
        <p:sp>
          <p:nvSpPr>
            <p:cNvPr id="60" name="圆角矩形 45"/>
            <p:cNvSpPr/>
            <p:nvPr>
              <p:custDataLst>
                <p:tags r:id="rId15"/>
              </p:custDataLst>
            </p:nvPr>
          </p:nvSpPr>
          <p:spPr>
            <a:xfrm>
              <a:off x="10926" y="6348"/>
              <a:ext cx="3362" cy="525"/>
            </a:xfrm>
            <a:prstGeom prst="roundRect">
              <a:avLst>
                <a:gd name="adj" fmla="val 7973"/>
              </a:avLst>
            </a:prstGeom>
            <a:solidFill>
              <a:srgbClr val="3498DB"/>
            </a:solidFill>
          </p:spPr>
          <p:txBody>
            <a:bodyPr rot="0" spcFirstLastPara="0" vertOverflow="overflow" horzOverflow="overflow" vert="horz" wrap="square" lIns="180000" tIns="0" rIns="91440" bIns="0" numCol="1" spcCol="0" rtlCol="0" fromWordArt="0" anchor="ctr" anchorCtr="0" forceAA="0" compatLnSpc="1">
              <a:normAutofit fontScale="70000"/>
            </a:bodyPr>
            <a:p>
              <a:pPr algn="ctr">
                <a:lnSpc>
                  <a:spcPct val="120000"/>
                </a:lnSpc>
              </a:pPr>
              <a:r>
                <a:rPr lang="en-US" altLang="zh-CN" sz="2400">
                  <a:solidFill>
                    <a:schemeClr val="bg1"/>
                  </a:solidFill>
                  <a:latin typeface="造字工房言宋体" charset="-122"/>
                  <a:ea typeface="造字工房言宋体" charset="-122"/>
                  <a:cs typeface="造字工房言宋体" charset="-122"/>
                  <a:sym typeface="+mn-ea"/>
                </a:rPr>
                <a:t>2.2</a:t>
              </a:r>
              <a:r>
                <a:rPr lang="zh-CN" altLang="en-US" sz="2400">
                  <a:solidFill>
                    <a:schemeClr val="bg1"/>
                  </a:solidFill>
                  <a:latin typeface="造字工房言宋体" charset="-122"/>
                  <a:ea typeface="造字工房言宋体" charset="-122"/>
                  <a:cs typeface="造字工房言宋体" charset="-122"/>
                  <a:sym typeface="+mn-ea"/>
                </a:rPr>
                <a:t>常见网络传输介质</a:t>
              </a:r>
              <a:endParaRPr lang="zh-CN" altLang="en-US" sz="2400">
                <a:solidFill>
                  <a:schemeClr val="bg1"/>
                </a:solidFill>
                <a:latin typeface="造字工房言宋体" charset="-122"/>
                <a:ea typeface="造字工房言宋体" charset="-122"/>
                <a:cs typeface="造字工房言宋体" charset="-122"/>
                <a:sym typeface="+mn-ea"/>
              </a:endParaRPr>
            </a:p>
          </p:txBody>
        </p:sp>
        <p:sp>
          <p:nvSpPr>
            <p:cNvPr id="61" name="圆角矩形 53"/>
            <p:cNvSpPr/>
            <p:nvPr>
              <p:custDataLst>
                <p:tags r:id="rId16"/>
              </p:custDataLst>
            </p:nvPr>
          </p:nvSpPr>
          <p:spPr>
            <a:xfrm>
              <a:off x="10926" y="7413"/>
              <a:ext cx="3363" cy="525"/>
            </a:xfrm>
            <a:prstGeom prst="roundRect">
              <a:avLst>
                <a:gd name="adj" fmla="val 7973"/>
              </a:avLst>
            </a:prstGeom>
            <a:solidFill>
              <a:srgbClr val="1AA3AA"/>
            </a:solidFill>
          </p:spPr>
          <p:txBody>
            <a:bodyPr rot="0" spcFirstLastPara="0" vertOverflow="overflow" horzOverflow="overflow" vert="horz" wrap="square" lIns="180000" tIns="0" rIns="91440" bIns="0" numCol="1" spcCol="0" rtlCol="0" fromWordArt="0" anchor="ctr" anchorCtr="0" forceAA="0" compatLnSpc="1">
              <a:normAutofit fontScale="90000"/>
            </a:bodyPr>
            <a:p>
              <a:pPr algn="ctr">
                <a:lnSpc>
                  <a:spcPct val="120000"/>
                </a:lnSpc>
              </a:pPr>
              <a:r>
                <a:rPr lang="en-US" altLang="zh-CN" sz="2400" b="1">
                  <a:solidFill>
                    <a:schemeClr val="bg1"/>
                  </a:solidFill>
                  <a:latin typeface="造字工房言宋体" charset="-122"/>
                  <a:ea typeface="造字工房言宋体" charset="-122"/>
                  <a:cs typeface="Times New Roman" panose="02020603050405020304" pitchFamily="18" charset="0"/>
                  <a:sym typeface="+mn-ea"/>
                </a:rPr>
                <a:t>2.3</a:t>
              </a:r>
              <a:r>
                <a:rPr lang="zh-CN" altLang="en-US" sz="2400" b="1">
                  <a:solidFill>
                    <a:schemeClr val="bg1"/>
                  </a:solidFill>
                  <a:latin typeface="造字工房言宋体" charset="-122"/>
                  <a:ea typeface="造字工房言宋体" charset="-122"/>
                  <a:cs typeface="Times New Roman" panose="02020603050405020304" pitchFamily="18" charset="0"/>
                  <a:sym typeface="+mn-ea"/>
                </a:rPr>
                <a:t>信道复用技术</a:t>
              </a:r>
              <a:endParaRPr lang="zh-CN" altLang="en-US" sz="2400" b="1">
                <a:solidFill>
                  <a:schemeClr val="bg1"/>
                </a:solidFill>
                <a:latin typeface="造字工房言宋体" charset="-122"/>
                <a:ea typeface="造字工房言宋体" charset="-122"/>
                <a:cs typeface="Times New Roman" panose="02020603050405020304" pitchFamily="18" charset="0"/>
                <a:sym typeface="+mn-ea"/>
              </a:endParaRPr>
            </a:p>
          </p:txBody>
        </p:sp>
        <p:sp>
          <p:nvSpPr>
            <p:cNvPr id="71" name="圆角矩形 61"/>
            <p:cNvSpPr/>
            <p:nvPr>
              <p:custDataLst>
                <p:tags r:id="rId17"/>
              </p:custDataLst>
            </p:nvPr>
          </p:nvSpPr>
          <p:spPr>
            <a:xfrm>
              <a:off x="10926" y="8477"/>
              <a:ext cx="3364" cy="525"/>
            </a:xfrm>
            <a:prstGeom prst="roundRect">
              <a:avLst>
                <a:gd name="adj" fmla="val 7973"/>
              </a:avLst>
            </a:prstGeom>
            <a:solidFill>
              <a:srgbClr val="69A35B"/>
            </a:solidFill>
          </p:spPr>
          <p:txBody>
            <a:bodyPr rot="0" spcFirstLastPara="0" vertOverflow="overflow" horzOverflow="overflow" vert="horz" wrap="square" lIns="180000" tIns="0" rIns="91440" bIns="0" numCol="1" spcCol="0" rtlCol="0" fromWordArt="0" anchor="ctr" anchorCtr="0" forceAA="0" compatLnSpc="1">
              <a:normAutofit fontScale="90000"/>
            </a:bodyPr>
            <a:p>
              <a:pPr algn="ctr">
                <a:lnSpc>
                  <a:spcPct val="120000"/>
                </a:lnSpc>
              </a:pPr>
              <a:r>
                <a:rPr lang="en-US" altLang="zh-CN" sz="2400" b="1">
                  <a:solidFill>
                    <a:schemeClr val="bg1"/>
                  </a:solidFill>
                  <a:latin typeface="造字工房言宋体" charset="-122"/>
                  <a:ea typeface="造字工房言宋体" charset="-122"/>
                  <a:cs typeface="造字工房言宋体" charset="-122"/>
                  <a:sym typeface="+mn-ea"/>
                </a:rPr>
                <a:t>2.4</a:t>
              </a:r>
              <a:r>
                <a:rPr lang="zh-CN" altLang="en-US" sz="2400" b="1">
                  <a:solidFill>
                    <a:schemeClr val="bg1"/>
                  </a:solidFill>
                  <a:latin typeface="造字工房言宋体" charset="-122"/>
                  <a:ea typeface="造字工房言宋体" charset="-122"/>
                  <a:cs typeface="造字工房言宋体" charset="-122"/>
                  <a:sym typeface="+mn-ea"/>
                </a:rPr>
                <a:t>宽带接入技术</a:t>
              </a:r>
              <a:endParaRPr lang="zh-CN" altLang="en-US" sz="2400" b="1">
                <a:solidFill>
                  <a:schemeClr val="bg1"/>
                </a:solidFill>
                <a:latin typeface="造字工房言宋体" charset="-122"/>
                <a:ea typeface="造字工房言宋体" charset="-122"/>
                <a:cs typeface="造字工房言宋体" charset="-122"/>
                <a:sym typeface="+mn-ea"/>
              </a:endParaRPr>
            </a:p>
          </p:txBody>
        </p:sp>
        <p:sp>
          <p:nvSpPr>
            <p:cNvPr id="11" name="椭圆 10"/>
            <p:cNvSpPr/>
            <p:nvPr>
              <p:custDataLst>
                <p:tags r:id="rId18"/>
              </p:custDataLst>
            </p:nvPr>
          </p:nvSpPr>
          <p:spPr>
            <a:xfrm>
              <a:off x="10869" y="5411"/>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3" name="椭圆 82"/>
            <p:cNvSpPr/>
            <p:nvPr>
              <p:custDataLst>
                <p:tags r:id="rId19"/>
              </p:custDataLst>
            </p:nvPr>
          </p:nvSpPr>
          <p:spPr>
            <a:xfrm>
              <a:off x="10869" y="6085"/>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4" name="椭圆 83"/>
            <p:cNvSpPr/>
            <p:nvPr>
              <p:custDataLst>
                <p:tags r:id="rId20"/>
              </p:custDataLst>
            </p:nvPr>
          </p:nvSpPr>
          <p:spPr>
            <a:xfrm>
              <a:off x="10869" y="6757"/>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5" name="椭圆 84"/>
            <p:cNvSpPr/>
            <p:nvPr>
              <p:custDataLst>
                <p:tags r:id="rId21"/>
              </p:custDataLst>
            </p:nvPr>
          </p:nvSpPr>
          <p:spPr>
            <a:xfrm>
              <a:off x="10869" y="7431"/>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6" name="椭圆 85"/>
            <p:cNvSpPr/>
            <p:nvPr>
              <p:custDataLst>
                <p:tags r:id="rId22"/>
              </p:custDataLst>
            </p:nvPr>
          </p:nvSpPr>
          <p:spPr>
            <a:xfrm>
              <a:off x="10813" y="8727"/>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pic>
          <p:nvPicPr>
            <p:cNvPr id="13" name="图片 12"/>
            <p:cNvPicPr>
              <a:picLocks noChangeAspect="1"/>
            </p:cNvPicPr>
            <p:nvPr/>
          </p:nvPicPr>
          <p:blipFill>
            <a:blip r:embed="rId23"/>
            <a:stretch>
              <a:fillRect/>
            </a:stretch>
          </p:blipFill>
          <p:spPr>
            <a:xfrm>
              <a:off x="6864" y="5579"/>
              <a:ext cx="3788" cy="1965"/>
            </a:xfrm>
            <a:prstGeom prst="rect">
              <a:avLst/>
            </a:prstGeom>
          </p:spPr>
        </p:pic>
        <p:sp>
          <p:nvSpPr>
            <p:cNvPr id="3" name="椭圆 2"/>
            <p:cNvSpPr/>
            <p:nvPr>
              <p:custDataLst>
                <p:tags r:id="rId24"/>
              </p:custDataLst>
            </p:nvPr>
          </p:nvSpPr>
          <p:spPr>
            <a:xfrm>
              <a:off x="10941" y="8164"/>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500" fill="hold"/>
                                        <p:tgtEl>
                                          <p:spTgt spid="13316"/>
                                        </p:tgtEl>
                                        <p:attrNameLst>
                                          <p:attrName>ppt_x</p:attrName>
                                        </p:attrNameLst>
                                      </p:cBhvr>
                                      <p:tavLst>
                                        <p:tav tm="0">
                                          <p:val>
                                            <p:strVal val="#ppt_x"/>
                                          </p:val>
                                        </p:tav>
                                        <p:tav tm="100000">
                                          <p:val>
                                            <p:strVal val="#ppt_x"/>
                                          </p:val>
                                        </p:tav>
                                      </p:tavLst>
                                    </p:anim>
                                    <p:anim calcmode="lin" valueType="num">
                                      <p:cBhvr additive="base">
                                        <p:cTn id="8"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屏蔽双绞线</a:t>
            </a:r>
            <a:r>
              <a:rPr lang="en-US" altLang="zh-CN">
                <a:latin typeface="Times New Roman" panose="02020603050405020304" pitchFamily="18" charset="0"/>
                <a:cs typeface="Times New Roman" panose="02020603050405020304" pitchFamily="18" charset="0"/>
              </a:rPr>
              <a:t>STP</a:t>
            </a:r>
            <a:endParaRPr lang="zh-CN" altLang="en-US">
              <a:latin typeface="Times New Roman" panose="02020603050405020304" pitchFamily="18" charset="0"/>
              <a:cs typeface="Times New Roman" panose="02020603050405020304" pitchFamily="18" charset="0"/>
            </a:endParaRPr>
          </a:p>
        </p:txBody>
      </p:sp>
      <p:sp>
        <p:nvSpPr>
          <p:cNvPr id="51203" name="Text Box 3"/>
          <p:cNvSpPr txBox="1">
            <a:spLocks noChangeArrowheads="1"/>
          </p:cNvSpPr>
          <p:nvPr/>
        </p:nvSpPr>
        <p:spPr bwMode="auto">
          <a:xfrm>
            <a:off x="818621" y="1557338"/>
            <a:ext cx="826875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屏蔽双绞线（</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Shielded Twisted Pair</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STP</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 </a:t>
            </a:r>
            <a:endPar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p:txBody>
      </p:sp>
      <p:sp>
        <p:nvSpPr>
          <p:cNvPr id="51204" name="Rectangle 5"/>
          <p:cNvSpPr>
            <a:spLocks noChangeArrowheads="1"/>
          </p:cNvSpPr>
          <p:nvPr/>
        </p:nvSpPr>
        <p:spPr bwMode="auto">
          <a:xfrm>
            <a:off x="818621" y="2276476"/>
            <a:ext cx="335359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cs typeface="Times New Roman" panose="02020603050405020304" pitchFamily="18" charset="0"/>
              </a:rPr>
              <a:t>电缆外层由铝箔包裹，价格相对较高，并且需要支持屏蔽功能的特殊连接器和适当的安装技术，但是性能要高于相应的非屏蔽双绞线</a:t>
            </a:r>
            <a:r>
              <a:rPr lang="en-US" altLang="zh-CN" sz="2400" b="1" dirty="0">
                <a:solidFill>
                  <a:srgbClr val="000000"/>
                </a:solidFill>
                <a:latin typeface="Times New Roman" panose="02020603050405020304" pitchFamily="18" charset="0"/>
                <a:cs typeface="Times New Roman" panose="02020603050405020304" pitchFamily="18" charset="0"/>
              </a:rPr>
              <a:t>UTP</a:t>
            </a:r>
            <a:r>
              <a:rPr lang="zh-CN" altLang="en-US" sz="2400" b="1" dirty="0">
                <a:solidFill>
                  <a:srgbClr val="000000"/>
                </a:solidFill>
                <a:latin typeface="Times New Roman" panose="02020603050405020304" pitchFamily="18" charset="0"/>
                <a:cs typeface="Times New Roman" panose="02020603050405020304" pitchFamily="18" charset="0"/>
              </a:rPr>
              <a:t>。</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pic>
        <p:nvPicPr>
          <p:cNvPr id="5120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2608" y="2565400"/>
            <a:ext cx="478790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custDataLst>
              <p:tags r:id="rId2"/>
            </p:custDataLst>
          </p:nvPr>
        </p:nvPicPr>
        <p:blipFill>
          <a:blip r:embed="rId3"/>
          <a:stretch>
            <a:fillRect/>
          </a:stretch>
        </p:blipFill>
        <p:spPr>
          <a:xfrm>
            <a:off x="2605105" y="4869815"/>
            <a:ext cx="3536705" cy="198819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综合布线使用的双绞线</a:t>
            </a:r>
            <a:endParaRPr lang="zh-CN" altLang="en-US">
              <a:latin typeface="Times New Roman" panose="02020603050405020304" pitchFamily="18" charset="0"/>
              <a:cs typeface="Times New Roman" panose="02020603050405020304" pitchFamily="18" charset="0"/>
            </a:endParaRPr>
          </a:p>
        </p:txBody>
      </p:sp>
      <p:sp>
        <p:nvSpPr>
          <p:cNvPr id="52227" name="Text Box 3"/>
          <p:cNvSpPr txBox="1">
            <a:spLocks noChangeArrowheads="1"/>
          </p:cNvSpPr>
          <p:nvPr/>
        </p:nvSpPr>
        <p:spPr bwMode="auto">
          <a:xfrm>
            <a:off x="890376" y="1342073"/>
            <a:ext cx="826875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由于双绞线价格便宜，安装容易，适用于结构化综合布线，所以得到了广泛的使用。</a:t>
            </a:r>
            <a:endPar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a:p>
            <a:pPr marL="342900" indent="-342900" eaLnBrk="1" hangingPunct="1">
              <a:spcBef>
                <a:spcPct val="50000"/>
              </a:spcBef>
              <a:buClr>
                <a:schemeClr val="accent1">
                  <a:lumMod val="50000"/>
                </a:schemeClr>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电子工业协会 </a:t>
            </a:r>
            <a:r>
              <a:rPr lang="en-US" altLang="zh-CN"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EIA</a:t>
            </a:r>
            <a:r>
              <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定义了双绞线电缆各种不同的型号</a:t>
            </a:r>
            <a:endParaRPr lang="zh-CN" altLang="en-US" sz="2400" b="1"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p:txBody>
      </p:sp>
      <p:graphicFrame>
        <p:nvGraphicFramePr>
          <p:cNvPr id="2" name="表格 1"/>
          <p:cNvGraphicFramePr>
            <a:graphicFrameLocks noGrp="1"/>
          </p:cNvGraphicFramePr>
          <p:nvPr>
            <p:custDataLst>
              <p:tags r:id="rId1"/>
            </p:custDataLst>
          </p:nvPr>
        </p:nvGraphicFramePr>
        <p:xfrm>
          <a:off x="535004" y="2853571"/>
          <a:ext cx="6007232" cy="3170200"/>
        </p:xfrm>
        <a:graphic>
          <a:graphicData uri="http://schemas.openxmlformats.org/drawingml/2006/table">
            <a:tbl>
              <a:tblPr/>
              <a:tblGrid>
                <a:gridCol w="2263246"/>
                <a:gridCol w="1559851"/>
                <a:gridCol w="2184135"/>
              </a:tblGrid>
              <a:tr h="396240">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cs typeface="Arial" panose="020B0604020202020204" pitchFamily="34" charset="0"/>
                        </a:rPr>
                        <a:t>双绞线种类</a:t>
                      </a:r>
                      <a:endParaRPr kumimoji="0" lang="zh-CN" altLang="en-US" sz="1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L="99060" marR="99060" marT="45725" marB="45725" anchor="ctr" horzOverflow="overflow">
                    <a:lnL w="0" cap="flat" cmpd="sng" algn="ctr">
                      <a:solidFill>
                        <a:srgbClr val="080001"/>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8000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cs typeface="Arial" panose="020B0604020202020204" pitchFamily="34" charset="0"/>
                        </a:rPr>
                        <a:t>类型</a:t>
                      </a:r>
                      <a:endParaRPr kumimoji="0" lang="zh-CN" altLang="en-US" sz="1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L="99060" marR="99060" marT="45725" marB="45725"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8000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cs typeface="Arial" panose="020B0604020202020204" pitchFamily="34" charset="0"/>
                        </a:rPr>
                        <a:t>带宽／</a:t>
                      </a:r>
                      <a:r>
                        <a:rPr kumimoji="0" lang="en-US" altLang="zh-CN" sz="20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cs typeface="Arial" panose="020B0604020202020204" pitchFamily="34" charset="0"/>
                        </a:rPr>
                        <a:t>Mb/s</a:t>
                      </a:r>
                      <a:endParaRPr kumimoji="0" lang="en-US" altLang="zh-CN" sz="1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L="99060" marR="99060" marT="45725" marB="45725" anchor="ctr" horzOverflow="overflow">
                    <a:lnL w="0" cap="flat" cmpd="sng" algn="ctr">
                      <a:solidFill>
                        <a:srgbClr val="000000"/>
                      </a:solidFill>
                      <a:prstDash val="solid"/>
                      <a:round/>
                      <a:headEnd type="none" w="med" len="med"/>
                      <a:tailEnd type="none" w="med" len="med"/>
                    </a:lnL>
                    <a:lnR w="0" cap="flat" cmpd="sng" algn="ctr">
                      <a:solidFill>
                        <a:srgbClr val="080001"/>
                      </a:solidFill>
                      <a:prstDash val="solid"/>
                      <a:round/>
                      <a:headEnd type="none" w="med" len="med"/>
                      <a:tailEnd type="none" w="med" len="med"/>
                    </a:lnR>
                    <a:lnT w="0" cap="flat" cmpd="sng" algn="ctr">
                      <a:solidFill>
                        <a:srgbClr val="08000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r>
              <a:tr h="396280">
                <a:tc rowSpan="2">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屏蔽双绞线</a:t>
                      </a:r>
                      <a:b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b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STP</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3</a:t>
                      </a: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16</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vMerge="1">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5</a:t>
                      </a: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100</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rowSpan="5">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非屏蔽双绞线</a:t>
                      </a:r>
                      <a:b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b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UTP</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3</a:t>
                      </a: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16</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vMerge="1">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4</a:t>
                      </a: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20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vMerge="1">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5</a:t>
                      </a:r>
                      <a:r>
                        <a:rPr kumimoji="0" lang="zh-CN" altLang="en-US"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100</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vMerge="1">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超</a:t>
                      </a: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5</a:t>
                      </a: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155</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vMerge="1">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6</a:t>
                      </a:r>
                      <a:r>
                        <a:rPr kumimoji="0" lang="zh-CN" altLang="en-US" sz="2000" b="0" i="0" u="none" strike="noStrike" cap="none" normalizeH="0" baseline="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rPr>
                        <a:t>类</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lang="en-US" altLang="zh-CN" sz="2000" dirty="0">
                          <a:ln>
                            <a:noFill/>
                          </a:ln>
                          <a:solidFill>
                            <a:srgbClr val="080001"/>
                          </a:solidFill>
                          <a:effectLst/>
                          <a:latin typeface="Arial" panose="020B0604020202020204" pitchFamily="34" charset="0"/>
                          <a:ea typeface="宋体" panose="02010600030101010101" pitchFamily="2" charset="-122"/>
                          <a:cs typeface="Arial" panose="020B0604020202020204" pitchFamily="34" charset="0"/>
                          <a:sym typeface="+mn-ea"/>
                        </a:rPr>
                        <a:t>1000</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99060" marR="99060"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灯片编号占位符 2"/>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7399020" y="4423410"/>
            <a:ext cx="2308860" cy="2301875"/>
          </a:xfrm>
          <a:prstGeom prst="rect">
            <a:avLst/>
          </a:prstGeom>
        </p:spPr>
      </p:pic>
      <p:pic>
        <p:nvPicPr>
          <p:cNvPr id="8" name="图片 7"/>
          <p:cNvPicPr>
            <a:picLocks noChangeAspect="1"/>
          </p:cNvPicPr>
          <p:nvPr/>
        </p:nvPicPr>
        <p:blipFill>
          <a:blip r:embed="rId3"/>
          <a:stretch>
            <a:fillRect/>
          </a:stretch>
        </p:blipFill>
        <p:spPr>
          <a:xfrm>
            <a:off x="7330440" y="2727325"/>
            <a:ext cx="2291715" cy="162179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dirty="0">
                <a:latin typeface="Times New Roman" panose="02020603050405020304" pitchFamily="18" charset="0"/>
                <a:cs typeface="Times New Roman" panose="02020603050405020304" pitchFamily="18" charset="0"/>
              </a:rPr>
              <a:t>双绞线标准</a:t>
            </a:r>
            <a:endParaRPr lang="zh-CN" altLang="en-US" dirty="0">
              <a:latin typeface="Times New Roman" panose="02020603050405020304" pitchFamily="18" charset="0"/>
              <a:cs typeface="Times New Roman" panose="02020603050405020304" pitchFamily="18" charset="0"/>
            </a:endParaRPr>
          </a:p>
        </p:txBody>
      </p:sp>
      <p:graphicFrame>
        <p:nvGraphicFramePr>
          <p:cNvPr id="3" name="内容占位符 2"/>
          <p:cNvGraphicFramePr>
            <a:graphicFrameLocks noGrp="1"/>
          </p:cNvGraphicFramePr>
          <p:nvPr>
            <p:ph idx="1"/>
            <p:custDataLst>
              <p:tags r:id="rId1"/>
            </p:custDataLst>
          </p:nvPr>
        </p:nvGraphicFramePr>
        <p:xfrm>
          <a:off x="488504" y="1700808"/>
          <a:ext cx="9217024" cy="4300483"/>
        </p:xfrm>
        <a:graphic>
          <a:graphicData uri="http://schemas.openxmlformats.org/drawingml/2006/table">
            <a:tbl>
              <a:tblPr firstRow="1" firstCol="1">
                <a:tableStyleId>{073A0DAA-6AF3-43AB-8588-CEC1D06C72B9}</a:tableStyleId>
              </a:tblPr>
              <a:tblGrid>
                <a:gridCol w="1484108"/>
                <a:gridCol w="1396212"/>
                <a:gridCol w="2448272"/>
                <a:gridCol w="3888432"/>
              </a:tblGrid>
              <a:tr h="630555">
                <a:tc>
                  <a:txBody>
                    <a:bodyPr/>
                    <a:lstStyle/>
                    <a:p>
                      <a:pPr algn="ctr">
                        <a:lnSpc>
                          <a:spcPct val="100000"/>
                        </a:lnSpc>
                        <a:spcAft>
                          <a:spcPts val="0"/>
                        </a:spcAft>
                      </a:pPr>
                      <a:r>
                        <a:rPr lang="zh-CN" sz="2000" b="1" dirty="0">
                          <a:solidFill>
                            <a:schemeClr val="tx1"/>
                          </a:solidFill>
                          <a:effectLst/>
                          <a:latin typeface="Times New Roman" panose="02020603050405020304" pitchFamily="18" charset="0"/>
                          <a:ea typeface="黑体" panose="02010609060101010101" pitchFamily="2" charset="-122"/>
                        </a:rPr>
                        <a:t>绞合线类别</a:t>
                      </a:r>
                      <a:endParaRPr lang="zh-CN" sz="2000" b="1" dirty="0">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Times New Roman" panose="02020603050405020304" pitchFamily="18" charset="0"/>
                          <a:ea typeface="黑体" panose="02010609060101010101" pitchFamily="2" charset="-122"/>
                        </a:rPr>
                        <a:t>带宽</a:t>
                      </a:r>
                      <a:endParaRPr lang="zh-CN" sz="2000" b="1" dirty="0">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Times New Roman" panose="02020603050405020304" pitchFamily="18" charset="0"/>
                          <a:ea typeface="黑体" panose="02010609060101010101" pitchFamily="2" charset="-122"/>
                        </a:rPr>
                        <a:t>线缆特点</a:t>
                      </a:r>
                      <a:endParaRPr lang="zh-CN" sz="2000" b="1" dirty="0">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Times New Roman" panose="02020603050405020304" pitchFamily="18" charset="0"/>
                          <a:ea typeface="黑体" panose="02010609060101010101" pitchFamily="2" charset="-122"/>
                        </a:rPr>
                        <a:t>典型应用</a:t>
                      </a:r>
                      <a:endParaRPr lang="zh-CN" sz="2000" b="1" dirty="0">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914033">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3</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16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对</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芯双绞线</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模拟电话；曾用于传统以太网（</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10 Mbit/s</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1781">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20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对</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8</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芯双绞线</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rPr>
                        <a:t>曾用于令牌局域网</a:t>
                      </a:r>
                      <a:endParaRPr lang="zh-CN" sz="2000" b="1">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0722">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5</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100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与</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类相比增加了绞合度</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传输速率不超过</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100 Mbit/s</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的应用</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0722">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5E</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（超</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5</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类）</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125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与</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5</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类相比衰减更小</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传输速率不超过</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1Gbit/s</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的应用</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0722">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6</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250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与</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5</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类相比改善了串扰等性能</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传输速率高于</a:t>
                      </a: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 Gbit/s</a:t>
                      </a:r>
                      <a:r>
                        <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的应用</a:t>
                      </a:r>
                      <a:endParaRPr lang="zh-CN"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1781">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7</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600 MHz</a:t>
                      </a:r>
                      <a:endParaRPr lang="en-US" sz="2000" b="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Times New Roman" panose="02020603050405020304" pitchFamily="18" charset="0"/>
                          <a:ea typeface="黑体" panose="02010609060101010101" pitchFamily="2" charset="-122"/>
                        </a:rPr>
                        <a:t>使用屏蔽双绞线</a:t>
                      </a:r>
                      <a:endParaRPr lang="zh-CN" sz="2000" b="1">
                        <a:solidFill>
                          <a:schemeClr val="tx1"/>
                        </a:solidFill>
                        <a:effectLst/>
                        <a:latin typeface="Times New Roman" panose="02020603050405020304" pitchFamily="18" charset="0"/>
                        <a:ea typeface="黑体" panose="0201060906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传输速率高于</a:t>
                      </a:r>
                      <a:r>
                        <a:rPr lang="en-US" sz="2000" b="1"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10 </a:t>
                      </a:r>
                      <a:r>
                        <a:rPr lang="en-US" sz="2000" b="1" dirty="0" err="1">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Gbit</a:t>
                      </a:r>
                      <a:r>
                        <a:rPr lang="en-US" sz="2000" b="1"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/s</a:t>
                      </a:r>
                      <a:r>
                        <a:rPr lang="zh-CN" sz="2000" b="1"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的应用</a:t>
                      </a:r>
                      <a:endParaRPr lang="zh-CN" sz="2000" b="1"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4" name="矩形 3"/>
          <p:cNvSpPr/>
          <p:nvPr/>
        </p:nvSpPr>
        <p:spPr>
          <a:xfrm>
            <a:off x="2679162" y="1239143"/>
            <a:ext cx="5444118" cy="461665"/>
          </a:xfrm>
          <a:prstGeom prst="rect">
            <a:avLst/>
          </a:prstGeom>
        </p:spPr>
        <p:txBody>
          <a:bodyPr wrap="non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常用的绞合线的类别、带宽和典型应用</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a:xfrm>
            <a:off x="272480" y="494189"/>
            <a:ext cx="7482627" cy="1134611"/>
          </a:xfrm>
        </p:spPr>
        <p:txBody>
          <a:bodyPr/>
          <a:lstStyle/>
          <a:p>
            <a:r>
              <a:rPr lang="zh-CN" altLang="en-US" dirty="0">
                <a:latin typeface="Times New Roman" panose="02020603050405020304" pitchFamily="18" charset="0"/>
                <a:cs typeface="Times New Roman" panose="02020603050405020304" pitchFamily="18" charset="0"/>
              </a:rPr>
              <a:t>直通线、交叉线和全反线</a:t>
            </a:r>
            <a:br>
              <a:rPr lang="en-US" altLang="zh-CN"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48545" y="1340768"/>
            <a:ext cx="3744416" cy="4536504"/>
          </a:xfrm>
        </p:spPr>
        <p:txBody>
          <a:bodyPr/>
          <a:lstStyle/>
          <a:p>
            <a:r>
              <a:rPr lang="en-US" altLang="zh-CN" sz="2400" dirty="0">
                <a:latin typeface="Times New Roman" panose="02020603050405020304" pitchFamily="18" charset="0"/>
                <a:cs typeface="Times New Roman" panose="02020603050405020304" pitchFamily="18" charset="0"/>
              </a:rPr>
              <a:t>568A</a:t>
            </a:r>
            <a:r>
              <a:rPr lang="zh-CN" altLang="en-US" sz="2400" dirty="0">
                <a:latin typeface="Times New Roman" panose="02020603050405020304" pitchFamily="18" charset="0"/>
                <a:cs typeface="Times New Roman" panose="02020603050405020304" pitchFamily="18" charset="0"/>
              </a:rPr>
              <a:t>标准：白绿，绿，白橙，蓝，白蓝，橙，白棕，棕</a:t>
            </a:r>
            <a:endParaRPr lang="zh-CN" altLang="en-US"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568B</a:t>
            </a:r>
            <a:r>
              <a:rPr lang="zh-CN" altLang="en-US" sz="2400" dirty="0">
                <a:latin typeface="Times New Roman" panose="02020603050405020304" pitchFamily="18" charset="0"/>
                <a:cs typeface="Times New Roman" panose="02020603050405020304" pitchFamily="18" charset="0"/>
              </a:rPr>
              <a:t>标准：白橙，橙，白绿，蓝，白蓝，绿，白棕，棕</a:t>
            </a:r>
            <a:endParaRPr lang="zh-CN" altLang="en-US"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直通线是两头都一样的，一般使用的是</a:t>
            </a:r>
            <a:r>
              <a:rPr lang="en-US" altLang="zh-CN" sz="2400" dirty="0">
                <a:latin typeface="Times New Roman" panose="02020603050405020304" pitchFamily="18" charset="0"/>
                <a:cs typeface="Times New Roman" panose="02020603050405020304" pitchFamily="18" charset="0"/>
              </a:rPr>
              <a:t>568b</a:t>
            </a:r>
            <a:r>
              <a:rPr lang="zh-CN" altLang="en-US" sz="2400" dirty="0">
                <a:latin typeface="Times New Roman" panose="02020603050405020304" pitchFamily="18" charset="0"/>
                <a:cs typeface="Times New Roman" panose="02020603050405020304" pitchFamily="18" charset="0"/>
              </a:rPr>
              <a:t>标准。</a:t>
            </a:r>
            <a:endParaRPr lang="zh-CN" altLang="en-US"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交叉线是一头是</a:t>
            </a:r>
            <a:r>
              <a:rPr lang="en-US" altLang="zh-CN" sz="2400" dirty="0">
                <a:latin typeface="Times New Roman" panose="02020603050405020304" pitchFamily="18" charset="0"/>
                <a:cs typeface="Times New Roman" panose="02020603050405020304" pitchFamily="18" charset="0"/>
              </a:rPr>
              <a:t>568a</a:t>
            </a:r>
            <a:r>
              <a:rPr lang="zh-CN" altLang="en-US" sz="2400" dirty="0">
                <a:latin typeface="Times New Roman" panose="02020603050405020304" pitchFamily="18" charset="0"/>
                <a:cs typeface="Times New Roman" panose="02020603050405020304" pitchFamily="18" charset="0"/>
              </a:rPr>
              <a:t>，另一头是</a:t>
            </a:r>
            <a:r>
              <a:rPr lang="en-US" altLang="zh-CN" sz="2400" dirty="0">
                <a:latin typeface="Times New Roman" panose="02020603050405020304" pitchFamily="18" charset="0"/>
                <a:cs typeface="Times New Roman" panose="02020603050405020304" pitchFamily="18" charset="0"/>
              </a:rPr>
              <a:t>568b</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059131" y="1556792"/>
            <a:ext cx="4502381" cy="3865872"/>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196752"/>
            <a:ext cx="4608512" cy="4896544"/>
          </a:xfrm>
          <a:prstGeom prst="rect">
            <a:avLst/>
          </a:prstGeom>
        </p:spPr>
      </p:pic>
      <p:pic>
        <p:nvPicPr>
          <p:cNvPr id="8194" name="Picture 2" descr="https://ss2.bdstatic.com/70cFvnSh_Q1YnxGkpoWK1HF6hhy/it/u=191558849,2150951973&amp;fm=27&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80" y="2588865"/>
            <a:ext cx="4762500" cy="300037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 calcmode="lin" valueType="num">
                                      <p:cBhvr additive="base">
                                        <p:cTn id="14" dur="500" fill="hold"/>
                                        <p:tgtEl>
                                          <p:spTgt spid="8194"/>
                                        </p:tgtEl>
                                        <p:attrNameLst>
                                          <p:attrName>ppt_x</p:attrName>
                                        </p:attrNameLst>
                                      </p:cBhvr>
                                      <p:tavLst>
                                        <p:tav tm="0">
                                          <p:val>
                                            <p:strVal val="0-#ppt_w/2"/>
                                          </p:val>
                                        </p:tav>
                                        <p:tav tm="100000">
                                          <p:val>
                                            <p:strVal val="#ppt_x"/>
                                          </p:val>
                                        </p:tav>
                                      </p:tavLst>
                                    </p:anim>
                                    <p:anim calcmode="lin" valueType="num">
                                      <p:cBhvr additive="base">
                                        <p:cTn id="15" dur="500" fill="hold"/>
                                        <p:tgtEl>
                                          <p:spTgt spid="8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body" idx="1"/>
          </p:nvPr>
        </p:nvSpPr>
        <p:spPr>
          <a:xfrm>
            <a:off x="1064569" y="980728"/>
            <a:ext cx="8784975" cy="4751387"/>
          </a:xfrm>
        </p:spPr>
        <p:txBody>
          <a:bodyPr/>
          <a:lstStyle/>
          <a:p>
            <a:r>
              <a:rPr lang="zh-CN" altLang="en-US" b="1" dirty="0">
                <a:solidFill>
                  <a:schemeClr val="tx2"/>
                </a:solidFill>
                <a:latin typeface="Times New Roman" panose="02020603050405020304" pitchFamily="18" charset="0"/>
                <a:cs typeface="Times New Roman" panose="02020603050405020304" pitchFamily="18" charset="0"/>
              </a:rPr>
              <a:t>　</a:t>
            </a:r>
            <a:r>
              <a:rPr lang="en-US" altLang="zh-CN" sz="2400" b="1" dirty="0">
                <a:solidFill>
                  <a:schemeClr val="tx2"/>
                </a:solidFill>
                <a:latin typeface="Times New Roman" panose="02020603050405020304" pitchFamily="18" charset="0"/>
                <a:cs typeface="Times New Roman" panose="02020603050405020304" pitchFamily="18" charset="0"/>
              </a:rPr>
              <a:t>10-100base </a:t>
            </a:r>
            <a:r>
              <a:rPr lang="en-US" altLang="zh-CN" sz="2400" b="1" dirty="0" err="1">
                <a:solidFill>
                  <a:schemeClr val="tx2"/>
                </a:solidFill>
                <a:latin typeface="Times New Roman" panose="02020603050405020304" pitchFamily="18" charset="0"/>
                <a:cs typeface="Times New Roman" panose="02020603050405020304" pitchFamily="18" charset="0"/>
              </a:rPr>
              <a:t>tx</a:t>
            </a:r>
            <a:r>
              <a:rPr lang="en-US" altLang="zh-CN" sz="2400" b="1" dirty="0">
                <a:solidFill>
                  <a:schemeClr val="tx2"/>
                </a:solidFill>
                <a:latin typeface="Times New Roman" panose="02020603050405020304" pitchFamily="18" charset="0"/>
                <a:cs typeface="Times New Roman" panose="02020603050405020304" pitchFamily="18" charset="0"/>
              </a:rPr>
              <a:t> RJ45</a:t>
            </a:r>
            <a:r>
              <a:rPr lang="zh-CN" altLang="en-US" sz="2400" b="1" dirty="0">
                <a:solidFill>
                  <a:schemeClr val="tx2"/>
                </a:solidFill>
                <a:latin typeface="Times New Roman" panose="02020603050405020304" pitchFamily="18" charset="0"/>
                <a:cs typeface="Times New Roman" panose="02020603050405020304" pitchFamily="18" charset="0"/>
              </a:rPr>
              <a:t>接口引脚定义如下：</a:t>
            </a:r>
            <a:br>
              <a:rPr lang="zh-CN" altLang="en-US" sz="2400" b="1" dirty="0">
                <a:solidFill>
                  <a:schemeClr val="tx2"/>
                </a:solidFill>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Pin     </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Name                  description</a:t>
            </a:r>
            <a:br>
              <a:rPr lang="en-US" altLang="zh-CN" sz="2400" b="1" dirty="0">
                <a:latin typeface="Times New Roman" panose="02020603050405020304" pitchFamily="18" charset="0"/>
                <a:cs typeface="Times New Roman" panose="02020603050405020304" pitchFamily="18" charset="0"/>
              </a:rPr>
            </a:br>
            <a:r>
              <a:rPr lang="en-US" altLang="zh-CN" sz="2400" b="1" dirty="0">
                <a:solidFill>
                  <a:schemeClr val="hlink"/>
                </a:solidFill>
                <a:latin typeface="Times New Roman" panose="02020603050405020304" pitchFamily="18" charset="0"/>
                <a:cs typeface="Times New Roman" panose="02020603050405020304" pitchFamily="18" charset="0"/>
              </a:rPr>
              <a:t>1                 TX+              </a:t>
            </a:r>
            <a:r>
              <a:rPr lang="en-US" altLang="zh-CN" sz="2400" b="1" dirty="0" err="1">
                <a:solidFill>
                  <a:schemeClr val="hlink"/>
                </a:solidFill>
                <a:latin typeface="Times New Roman" panose="02020603050405020304" pitchFamily="18" charset="0"/>
                <a:cs typeface="Times New Roman" panose="02020603050405020304" pitchFamily="18" charset="0"/>
              </a:rPr>
              <a:t>Tranceive</a:t>
            </a:r>
            <a:r>
              <a:rPr lang="en-US" altLang="zh-CN" sz="2400" b="1" dirty="0">
                <a:solidFill>
                  <a:schemeClr val="hlink"/>
                </a:solidFill>
                <a:latin typeface="Times New Roman" panose="02020603050405020304" pitchFamily="18" charset="0"/>
                <a:cs typeface="Times New Roman" panose="02020603050405020304" pitchFamily="18" charset="0"/>
              </a:rPr>
              <a:t> Data+ (</a:t>
            </a:r>
            <a:r>
              <a:rPr lang="zh-CN" altLang="en-US" sz="2400" b="1" dirty="0">
                <a:solidFill>
                  <a:schemeClr val="hlink"/>
                </a:solidFill>
                <a:latin typeface="Times New Roman" panose="02020603050405020304" pitchFamily="18" charset="0"/>
                <a:cs typeface="Times New Roman" panose="02020603050405020304" pitchFamily="18" charset="0"/>
              </a:rPr>
              <a:t>发信号</a:t>
            </a:r>
            <a:r>
              <a:rPr lang="en-US" altLang="zh-CN" sz="2400" b="1" dirty="0">
                <a:solidFill>
                  <a:schemeClr val="hlink"/>
                </a:solidFill>
                <a:latin typeface="Times New Roman" panose="02020603050405020304" pitchFamily="18" charset="0"/>
                <a:cs typeface="Times New Roman" panose="02020603050405020304" pitchFamily="18" charset="0"/>
              </a:rPr>
              <a:t>+)</a:t>
            </a:r>
            <a:br>
              <a:rPr lang="en-US" altLang="zh-CN" sz="2400" b="1" dirty="0">
                <a:solidFill>
                  <a:schemeClr val="hlink"/>
                </a:solidFill>
                <a:latin typeface="Times New Roman" panose="02020603050405020304" pitchFamily="18" charset="0"/>
                <a:cs typeface="Times New Roman" panose="02020603050405020304" pitchFamily="18" charset="0"/>
              </a:rPr>
            </a:br>
            <a:r>
              <a:rPr lang="en-US" altLang="zh-CN" sz="2400" b="1" dirty="0">
                <a:solidFill>
                  <a:schemeClr val="hlink"/>
                </a:solidFill>
                <a:latin typeface="Times New Roman" panose="02020603050405020304" pitchFamily="18" charset="0"/>
                <a:cs typeface="Times New Roman" panose="02020603050405020304" pitchFamily="18" charset="0"/>
              </a:rPr>
              <a:t>2                 TX-               </a:t>
            </a:r>
            <a:r>
              <a:rPr lang="en-US" altLang="zh-CN" sz="2400" b="1" dirty="0" err="1">
                <a:solidFill>
                  <a:schemeClr val="hlink"/>
                </a:solidFill>
                <a:latin typeface="Times New Roman" panose="02020603050405020304" pitchFamily="18" charset="0"/>
                <a:cs typeface="Times New Roman" panose="02020603050405020304" pitchFamily="18" charset="0"/>
              </a:rPr>
              <a:t>Tranceive</a:t>
            </a:r>
            <a:r>
              <a:rPr lang="en-US" altLang="zh-CN" sz="2400" b="1" dirty="0">
                <a:solidFill>
                  <a:schemeClr val="hlink"/>
                </a:solidFill>
                <a:latin typeface="Times New Roman" panose="02020603050405020304" pitchFamily="18" charset="0"/>
                <a:cs typeface="Times New Roman" panose="02020603050405020304" pitchFamily="18" charset="0"/>
              </a:rPr>
              <a:t> Data- (</a:t>
            </a:r>
            <a:r>
              <a:rPr lang="zh-CN" altLang="en-US" sz="2400" b="1" dirty="0">
                <a:solidFill>
                  <a:schemeClr val="hlink"/>
                </a:solidFill>
                <a:latin typeface="Times New Roman" panose="02020603050405020304" pitchFamily="18" charset="0"/>
                <a:cs typeface="Times New Roman" panose="02020603050405020304" pitchFamily="18" charset="0"/>
              </a:rPr>
              <a:t>发信号</a:t>
            </a:r>
            <a:r>
              <a:rPr lang="en-US" altLang="zh-CN" sz="2400" b="1" dirty="0">
                <a:solidFill>
                  <a:schemeClr val="hlink"/>
                </a:solidFill>
                <a:latin typeface="Times New Roman" panose="02020603050405020304" pitchFamily="18" charset="0"/>
                <a:cs typeface="Times New Roman" panose="02020603050405020304" pitchFamily="18" charset="0"/>
              </a:rPr>
              <a:t>-)</a:t>
            </a:r>
            <a:br>
              <a:rPr lang="en-US" altLang="zh-CN" sz="2400" b="1" dirty="0">
                <a:solidFill>
                  <a:schemeClr val="hlink"/>
                </a:solidFill>
                <a:latin typeface="Times New Roman" panose="02020603050405020304" pitchFamily="18" charset="0"/>
                <a:cs typeface="Times New Roman" panose="02020603050405020304" pitchFamily="18" charset="0"/>
              </a:rPr>
            </a:br>
            <a:r>
              <a:rPr lang="en-US" altLang="zh-CN" sz="2400" b="1" dirty="0">
                <a:solidFill>
                  <a:schemeClr val="hlink"/>
                </a:solidFill>
                <a:latin typeface="Times New Roman" panose="02020603050405020304" pitchFamily="18" charset="0"/>
                <a:cs typeface="Times New Roman" panose="02020603050405020304" pitchFamily="18" charset="0"/>
              </a:rPr>
              <a:t>3                 RX+          </a:t>
            </a:r>
            <a:r>
              <a:rPr lang="zh-CN" altLang="en-US" sz="2400" b="1" dirty="0">
                <a:solidFill>
                  <a:schemeClr val="hlink"/>
                </a:solidFill>
                <a:latin typeface="Times New Roman" panose="02020603050405020304" pitchFamily="18" charset="0"/>
                <a:cs typeface="Times New Roman" panose="02020603050405020304" pitchFamily="18" charset="0"/>
              </a:rPr>
              <a:t>　</a:t>
            </a:r>
            <a:r>
              <a:rPr lang="en-US" altLang="zh-CN" sz="2400" b="1" dirty="0">
                <a:solidFill>
                  <a:schemeClr val="hlink"/>
                </a:solidFill>
                <a:latin typeface="Times New Roman" panose="02020603050405020304" pitchFamily="18" charset="0"/>
                <a:cs typeface="Times New Roman" panose="02020603050405020304" pitchFamily="18" charset="0"/>
              </a:rPr>
              <a:t>Receive Data+ (</a:t>
            </a:r>
            <a:r>
              <a:rPr lang="zh-CN" altLang="en-US" sz="2400" b="1" dirty="0">
                <a:solidFill>
                  <a:schemeClr val="hlink"/>
                </a:solidFill>
                <a:latin typeface="Times New Roman" panose="02020603050405020304" pitchFamily="18" charset="0"/>
                <a:cs typeface="Times New Roman" panose="02020603050405020304" pitchFamily="18" charset="0"/>
              </a:rPr>
              <a:t>收信号</a:t>
            </a:r>
            <a:r>
              <a:rPr lang="en-US" altLang="zh-CN" sz="2400" b="1" dirty="0">
                <a:solidFill>
                  <a:schemeClr val="hlink"/>
                </a:solidFill>
                <a:latin typeface="Times New Roman" panose="02020603050405020304" pitchFamily="18" charset="0"/>
                <a:cs typeface="Times New Roman" panose="02020603050405020304" pitchFamily="18" charset="0"/>
              </a:rPr>
              <a:t>+)</a:t>
            </a:r>
            <a:br>
              <a:rPr lang="en-US" altLang="zh-CN" sz="2400" b="1" dirty="0">
                <a:solidFill>
                  <a:schemeClr val="hlink"/>
                </a:solidFill>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4                 n/c             </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Not connected (</a:t>
            </a:r>
            <a:r>
              <a:rPr lang="zh-CN" altLang="en-US" sz="2400" b="1" dirty="0">
                <a:latin typeface="Times New Roman" panose="02020603050405020304" pitchFamily="18" charset="0"/>
                <a:cs typeface="Times New Roman" panose="02020603050405020304" pitchFamily="18" charset="0"/>
              </a:rPr>
              <a:t>空脚</a:t>
            </a:r>
            <a:r>
              <a:rPr lang="en-US" altLang="zh-CN" sz="2400" b="1" dirty="0">
                <a:latin typeface="Times New Roman" panose="02020603050405020304" pitchFamily="18" charset="0"/>
                <a:cs typeface="Times New Roman" panose="02020603050405020304" pitchFamily="18" charset="0"/>
              </a:rPr>
              <a:t>)</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5                 n/c                 Not connected (</a:t>
            </a:r>
            <a:r>
              <a:rPr lang="zh-CN" altLang="en-US" sz="2400" b="1" dirty="0">
                <a:latin typeface="Times New Roman" panose="02020603050405020304" pitchFamily="18" charset="0"/>
                <a:cs typeface="Times New Roman" panose="02020603050405020304" pitchFamily="18" charset="0"/>
              </a:rPr>
              <a:t>空脚</a:t>
            </a:r>
            <a:r>
              <a:rPr lang="en-US" altLang="zh-CN" sz="2400" b="1" dirty="0">
                <a:latin typeface="Times New Roman" panose="02020603050405020304" pitchFamily="18" charset="0"/>
                <a:cs typeface="Times New Roman" panose="02020603050405020304" pitchFamily="18" charset="0"/>
              </a:rPr>
              <a:t>)</a:t>
            </a:r>
            <a:br>
              <a:rPr lang="en-US" altLang="zh-CN" sz="2400" b="1" dirty="0">
                <a:latin typeface="Times New Roman" panose="02020603050405020304" pitchFamily="18" charset="0"/>
                <a:cs typeface="Times New Roman" panose="02020603050405020304" pitchFamily="18" charset="0"/>
              </a:rPr>
            </a:br>
            <a:r>
              <a:rPr lang="en-US" altLang="zh-CN" sz="2400" b="1" dirty="0">
                <a:solidFill>
                  <a:schemeClr val="hlink"/>
                </a:solidFill>
                <a:latin typeface="Times New Roman" panose="02020603050405020304" pitchFamily="18" charset="0"/>
                <a:cs typeface="Times New Roman" panose="02020603050405020304" pitchFamily="18" charset="0"/>
              </a:rPr>
              <a:t>6                 RX-               Receive Data- (</a:t>
            </a:r>
            <a:r>
              <a:rPr lang="zh-CN" altLang="en-US" sz="2400" b="1" dirty="0">
                <a:solidFill>
                  <a:schemeClr val="hlink"/>
                </a:solidFill>
                <a:latin typeface="Times New Roman" panose="02020603050405020304" pitchFamily="18" charset="0"/>
                <a:cs typeface="Times New Roman" panose="02020603050405020304" pitchFamily="18" charset="0"/>
              </a:rPr>
              <a:t>收信号</a:t>
            </a:r>
            <a:r>
              <a:rPr lang="en-US" altLang="zh-CN" sz="2400" b="1" dirty="0">
                <a:solidFill>
                  <a:schemeClr val="hlink"/>
                </a:solidFill>
                <a:latin typeface="Times New Roman" panose="02020603050405020304" pitchFamily="18" charset="0"/>
                <a:cs typeface="Times New Roman" panose="02020603050405020304" pitchFamily="18" charset="0"/>
              </a:rPr>
              <a:t>-)</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7                 n/c                 Not connected (</a:t>
            </a:r>
            <a:r>
              <a:rPr lang="zh-CN" altLang="en-US" sz="2400" b="1" dirty="0">
                <a:latin typeface="Times New Roman" panose="02020603050405020304" pitchFamily="18" charset="0"/>
                <a:cs typeface="Times New Roman" panose="02020603050405020304" pitchFamily="18" charset="0"/>
              </a:rPr>
              <a:t>空脚</a:t>
            </a:r>
            <a:r>
              <a:rPr lang="en-US" altLang="zh-CN" sz="2400" b="1" dirty="0">
                <a:latin typeface="Times New Roman" panose="02020603050405020304" pitchFamily="18" charset="0"/>
                <a:cs typeface="Times New Roman" panose="02020603050405020304" pitchFamily="18" charset="0"/>
              </a:rPr>
              <a:t>)</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8           </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n/c                 Not connected (</a:t>
            </a:r>
            <a:r>
              <a:rPr lang="zh-CN" altLang="en-US" sz="2400" b="1" dirty="0">
                <a:latin typeface="Times New Roman" panose="02020603050405020304" pitchFamily="18" charset="0"/>
                <a:cs typeface="Times New Roman" panose="02020603050405020304" pitchFamily="18" charset="0"/>
              </a:rPr>
              <a:t>空脚</a:t>
            </a:r>
            <a:r>
              <a:rPr lang="en-US" altLang="zh-CN" sz="2400" b="1" dirty="0">
                <a:latin typeface="Times New Roman" panose="02020603050405020304" pitchFamily="18" charset="0"/>
                <a:cs typeface="Times New Roman" panose="02020603050405020304" pitchFamily="18" charset="0"/>
              </a:rPr>
              <a:t>)</a:t>
            </a:r>
            <a:br>
              <a:rPr lang="en-US" altLang="zh-CN" sz="2400" b="1" dirty="0">
                <a:latin typeface="Times New Roman" panose="02020603050405020304" pitchFamily="18" charset="0"/>
                <a:cs typeface="Times New Roman" panose="02020603050405020304" pitchFamily="18" charset="0"/>
              </a:rPr>
            </a:br>
            <a:r>
              <a:rPr lang="zh-CN" altLang="en-US" sz="2400" b="1"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2.3.1  </a:t>
            </a:r>
            <a:r>
              <a:rPr lang="zh-CN" altLang="en-US" dirty="0">
                <a:latin typeface="Times New Roman" panose="02020603050405020304" pitchFamily="18" charset="0"/>
                <a:cs typeface="Times New Roman" panose="02020603050405020304" pitchFamily="18" charset="0"/>
              </a:rPr>
              <a:t>导引型传输媒体</a:t>
            </a:r>
            <a:endParaRPr lang="zh-CN" altLang="en-US" dirty="0">
              <a:latin typeface="Times New Roman" panose="02020603050405020304" pitchFamily="18" charset="0"/>
              <a:cs typeface="Times New Roman" panose="02020603050405020304" pitchFamily="18" charset="0"/>
            </a:endParaRPr>
          </a:p>
        </p:txBody>
      </p:sp>
      <p:sp>
        <p:nvSpPr>
          <p:cNvPr id="121859" name="Rectangle 3"/>
          <p:cNvSpPr>
            <a:spLocks noGrp="1" noChangeArrowheads="1"/>
          </p:cNvSpPr>
          <p:nvPr>
            <p:ph idx="1"/>
          </p:nvPr>
        </p:nvSpPr>
        <p:spPr>
          <a:xfrm>
            <a:off x="1031983" y="1124744"/>
            <a:ext cx="8346723" cy="3332816"/>
          </a:xfrm>
        </p:spPr>
        <p:txBody>
          <a:bodyPr/>
          <a:lstStyle/>
          <a:p>
            <a:pPr>
              <a:lnSpc>
                <a:spcPct val="100000"/>
              </a:lnSpc>
            </a:pPr>
            <a:r>
              <a:rPr lang="zh-CN" altLang="en-US" dirty="0">
                <a:solidFill>
                  <a:srgbClr val="FF0000"/>
                </a:solidFill>
                <a:latin typeface="Times New Roman" panose="02020603050405020304" pitchFamily="18" charset="0"/>
                <a:cs typeface="Times New Roman" panose="02020603050405020304" pitchFamily="18" charset="0"/>
              </a:rPr>
              <a:t>同轴电缆</a:t>
            </a:r>
            <a:endParaRPr lang="zh-CN" altLang="en-US" dirty="0">
              <a:solidFill>
                <a:srgbClr val="FF0000"/>
              </a:solidFill>
              <a:latin typeface="Times New Roman" panose="02020603050405020304" pitchFamily="18" charset="0"/>
              <a:cs typeface="Times New Roman" panose="02020603050405020304" pitchFamily="18" charset="0"/>
            </a:endParaRPr>
          </a:p>
          <a:p>
            <a:pPr lvl="1">
              <a:lnSpc>
                <a:spcPct val="100000"/>
              </a:lnSpc>
            </a:pPr>
            <a:r>
              <a:rPr lang="zh-CN" altLang="zh-CN" dirty="0">
                <a:latin typeface="Times New Roman" panose="02020603050405020304" pitchFamily="18" charset="0"/>
                <a:cs typeface="Times New Roman" panose="02020603050405020304" pitchFamily="18" charset="0"/>
              </a:rPr>
              <a:t>同轴电缆具有很好的抗干扰特性，被广泛用于传输较高速率的数据</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lnSpc>
                <a:spcPct val="100000"/>
              </a:lnSpc>
            </a:pPr>
            <a:r>
              <a:rPr lang="zh-CN" altLang="zh-CN" dirty="0">
                <a:latin typeface="Times New Roman" panose="02020603050405020304" pitchFamily="18" charset="0"/>
                <a:cs typeface="Times New Roman" panose="02020603050405020304" pitchFamily="18" charset="0"/>
              </a:rPr>
              <a:t>同轴电缆的带宽取决于电缆的质量</a:t>
            </a:r>
            <a:r>
              <a:rPr lang="zh-CN" altLang="en-US" dirty="0">
                <a:latin typeface="Times New Roman" panose="02020603050405020304" pitchFamily="18" charset="0"/>
                <a:cs typeface="Times New Roman" panose="02020603050405020304" pitchFamily="18" charset="0"/>
              </a:rPr>
              <a:t>。</a:t>
            </a:r>
            <a:endParaRPr lang="en-US" altLang="zh-CN" dirty="0">
              <a:solidFill>
                <a:srgbClr val="0000CC"/>
              </a:solidFill>
              <a:latin typeface="Times New Roman" panose="02020603050405020304" pitchFamily="18" charset="0"/>
              <a:cs typeface="Times New Roman" panose="02020603050405020304" pitchFamily="18" charset="0"/>
            </a:endParaRPr>
          </a:p>
          <a:p>
            <a:pPr lvl="1">
              <a:lnSpc>
                <a:spcPct val="100000"/>
              </a:lnSpc>
            </a:pPr>
            <a:r>
              <a:rPr lang="en-US" altLang="zh-CN" dirty="0">
                <a:solidFill>
                  <a:srgbClr val="FF0000"/>
                </a:solidFill>
                <a:latin typeface="Times New Roman" panose="02020603050405020304" pitchFamily="18" charset="0"/>
                <a:cs typeface="Times New Roman" panose="02020603050405020304" pitchFamily="18" charset="0"/>
              </a:rPr>
              <a:t>50</a:t>
            </a:r>
            <a:r>
              <a:rPr lang="en-US" altLang="zh-CN" sz="1600"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1400" dirty="0">
                <a:solidFill>
                  <a:srgbClr val="FF0000"/>
                </a:solidFill>
                <a:latin typeface="Times New Roman" panose="02020603050405020304" pitchFamily="18" charset="0"/>
                <a:cs typeface="Times New Roman" panose="02020603050405020304" pitchFamily="18" charset="0"/>
              </a:rPr>
              <a:t> </a:t>
            </a:r>
            <a:r>
              <a:rPr lang="zh-CN" altLang="en-US" dirty="0">
                <a:solidFill>
                  <a:srgbClr val="FF0000"/>
                </a:solidFill>
                <a:latin typeface="Times New Roman" panose="02020603050405020304" pitchFamily="18" charset="0"/>
                <a:cs typeface="Times New Roman" panose="02020603050405020304" pitchFamily="18" charset="0"/>
              </a:rPr>
              <a:t>同轴电缆 </a:t>
            </a:r>
            <a:r>
              <a:rPr lang="en-US" altLang="zh-CN" dirty="0">
                <a:solidFill>
                  <a:srgbClr val="0000CC"/>
                </a:solidFill>
                <a:latin typeface="Times New Roman" panose="02020603050405020304" pitchFamily="18" charset="0"/>
                <a:cs typeface="Times New Roman" panose="02020603050405020304" pitchFamily="18" charset="0"/>
              </a:rPr>
              <a:t>—— LAN / </a:t>
            </a:r>
            <a:r>
              <a:rPr lang="zh-CN" altLang="en-US" dirty="0">
                <a:solidFill>
                  <a:srgbClr val="0000CC"/>
                </a:solidFill>
                <a:latin typeface="Times New Roman" panose="02020603050405020304" pitchFamily="18" charset="0"/>
                <a:cs typeface="Times New Roman" panose="02020603050405020304" pitchFamily="18" charset="0"/>
              </a:rPr>
              <a:t>数字传输常用</a:t>
            </a:r>
            <a:endParaRPr lang="zh-CN" altLang="en-US" dirty="0">
              <a:solidFill>
                <a:srgbClr val="0000CC"/>
              </a:solidFill>
              <a:latin typeface="Times New Roman" panose="02020603050405020304" pitchFamily="18" charset="0"/>
              <a:cs typeface="Times New Roman" panose="02020603050405020304" pitchFamily="18" charset="0"/>
            </a:endParaRPr>
          </a:p>
          <a:p>
            <a:pPr lvl="1">
              <a:lnSpc>
                <a:spcPct val="100000"/>
              </a:lnSpc>
            </a:pPr>
            <a:r>
              <a:rPr lang="en-US" altLang="zh-CN" dirty="0">
                <a:solidFill>
                  <a:srgbClr val="FF0000"/>
                </a:solidFill>
                <a:latin typeface="Times New Roman" panose="02020603050405020304" pitchFamily="18" charset="0"/>
                <a:cs typeface="Times New Roman" panose="02020603050405020304" pitchFamily="18" charset="0"/>
              </a:rPr>
              <a:t>75</a:t>
            </a:r>
            <a:r>
              <a:rPr lang="en-US" altLang="zh-CN" sz="1600"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1400" dirty="0">
                <a:solidFill>
                  <a:srgbClr val="FF0000"/>
                </a:solidFill>
                <a:latin typeface="Times New Roman" panose="02020603050405020304" pitchFamily="18" charset="0"/>
                <a:cs typeface="Times New Roman" panose="02020603050405020304" pitchFamily="18" charset="0"/>
              </a:rPr>
              <a:t> </a:t>
            </a:r>
            <a:r>
              <a:rPr lang="zh-CN" altLang="en-US" dirty="0">
                <a:solidFill>
                  <a:srgbClr val="FF0000"/>
                </a:solidFill>
                <a:latin typeface="Times New Roman" panose="02020603050405020304" pitchFamily="18" charset="0"/>
                <a:cs typeface="Times New Roman" panose="02020603050405020304" pitchFamily="18" charset="0"/>
              </a:rPr>
              <a:t>同轴电缆 </a:t>
            </a:r>
            <a:r>
              <a:rPr lang="en-US" altLang="zh-CN" dirty="0">
                <a:solidFill>
                  <a:srgbClr val="0000CC"/>
                </a:solidFill>
                <a:latin typeface="Times New Roman" panose="02020603050405020304" pitchFamily="18" charset="0"/>
                <a:cs typeface="Times New Roman" panose="02020603050405020304" pitchFamily="18" charset="0"/>
              </a:rPr>
              <a:t>—— </a:t>
            </a:r>
            <a:r>
              <a:rPr lang="zh-CN" altLang="en-US" dirty="0">
                <a:solidFill>
                  <a:srgbClr val="0000CC"/>
                </a:solidFill>
                <a:latin typeface="Times New Roman" panose="02020603050405020304" pitchFamily="18" charset="0"/>
                <a:cs typeface="Times New Roman" panose="02020603050405020304" pitchFamily="18" charset="0"/>
              </a:rPr>
              <a:t>有线电视 </a:t>
            </a:r>
            <a:r>
              <a:rPr lang="en-US" altLang="zh-CN" dirty="0">
                <a:solidFill>
                  <a:srgbClr val="0000CC"/>
                </a:solidFill>
                <a:latin typeface="Times New Roman" panose="02020603050405020304" pitchFamily="18" charset="0"/>
                <a:cs typeface="Times New Roman" panose="02020603050405020304" pitchFamily="18" charset="0"/>
              </a:rPr>
              <a:t>/ </a:t>
            </a:r>
            <a:r>
              <a:rPr lang="zh-CN" altLang="en-US" dirty="0">
                <a:solidFill>
                  <a:srgbClr val="0000CC"/>
                </a:solidFill>
                <a:latin typeface="Times New Roman" panose="02020603050405020304" pitchFamily="18" charset="0"/>
                <a:cs typeface="Times New Roman" panose="02020603050405020304" pitchFamily="18" charset="0"/>
              </a:rPr>
              <a:t>模拟传输常用</a:t>
            </a:r>
            <a:endParaRPr lang="zh-CN" altLang="en-US" dirty="0">
              <a:solidFill>
                <a:srgbClr val="0000CC"/>
              </a:solidFill>
              <a:latin typeface="Times New Roman" panose="02020603050405020304" pitchFamily="18" charset="0"/>
              <a:cs typeface="Times New Roman" panose="02020603050405020304" pitchFamily="18" charset="0"/>
            </a:endParaRPr>
          </a:p>
        </p:txBody>
      </p:sp>
      <p:grpSp>
        <p:nvGrpSpPr>
          <p:cNvPr id="2" name="组合 1"/>
          <p:cNvGrpSpPr/>
          <p:nvPr/>
        </p:nvGrpSpPr>
        <p:grpSpPr>
          <a:xfrm>
            <a:off x="2000672" y="4365104"/>
            <a:ext cx="6264696" cy="1390123"/>
            <a:chOff x="2505075" y="4067175"/>
            <a:chExt cx="4972050" cy="1280769"/>
          </a:xfrm>
        </p:grpSpPr>
        <p:pic>
          <p:nvPicPr>
            <p:cNvPr id="6" name="Picture 3" descr="D:\1xxr\1paper\Cable\222.gif"/>
            <p:cNvPicPr>
              <a:picLocks noChangeAspect="1" noChangeArrowheads="1"/>
            </p:cNvPicPr>
            <p:nvPr/>
          </p:nvPicPr>
          <p:blipFill>
            <a:blip r:embed="rId1">
              <a:extLst>
                <a:ext uri="{28A0092B-C50C-407E-A947-70E740481C1C}">
                  <a14:useLocalDpi xmlns:a14="http://schemas.microsoft.com/office/drawing/2010/main" val="0"/>
                </a:ext>
              </a:extLst>
            </a:blip>
            <a:srcRect t="37741" r="21053" b="25261"/>
            <a:stretch>
              <a:fillRect/>
            </a:stretch>
          </p:blipFill>
          <p:spPr bwMode="auto">
            <a:xfrm>
              <a:off x="2505075" y="4408015"/>
              <a:ext cx="4114800" cy="939929"/>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p:cNvSpPr txBox="1">
              <a:spLocks noChangeArrowheads="1"/>
            </p:cNvSpPr>
            <p:nvPr/>
          </p:nvSpPr>
          <p:spPr bwMode="auto">
            <a:xfrm>
              <a:off x="6645275" y="4699000"/>
              <a:ext cx="831850" cy="3686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内导体</a:t>
              </a:r>
              <a:endPar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8" name="Text Box 5"/>
            <p:cNvSpPr txBox="1">
              <a:spLocks noChangeArrowheads="1"/>
            </p:cNvSpPr>
            <p:nvPr/>
          </p:nvSpPr>
          <p:spPr bwMode="auto">
            <a:xfrm>
              <a:off x="4481513" y="4090988"/>
              <a:ext cx="1730376" cy="3686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外导体屏蔽层</a:t>
              </a:r>
              <a:endPar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9" name="Text Box 6"/>
            <p:cNvSpPr txBox="1">
              <a:spLocks noChangeArrowheads="1"/>
            </p:cNvSpPr>
            <p:nvPr/>
          </p:nvSpPr>
          <p:spPr bwMode="auto">
            <a:xfrm>
              <a:off x="6284913" y="4067175"/>
              <a:ext cx="963612" cy="36863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绝缘层</a:t>
              </a:r>
              <a:endPar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 name="Text Box 7"/>
            <p:cNvSpPr txBox="1">
              <a:spLocks noChangeArrowheads="1"/>
            </p:cNvSpPr>
            <p:nvPr/>
          </p:nvSpPr>
          <p:spPr bwMode="auto">
            <a:xfrm>
              <a:off x="2825751" y="4111625"/>
              <a:ext cx="1655762" cy="3686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绝缘保护套层</a:t>
              </a:r>
              <a:endParaRPr lang="zh-CN" altLang="en-US" sz="20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Rectangle 9"/>
            <p:cNvSpPr>
              <a:spLocks noChangeArrowheads="1"/>
            </p:cNvSpPr>
            <p:nvPr/>
          </p:nvSpPr>
          <p:spPr bwMode="auto">
            <a:xfrm>
              <a:off x="6276975" y="5005105"/>
              <a:ext cx="517525" cy="2762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3" name="矩形 2"/>
          <p:cNvSpPr/>
          <p:nvPr/>
        </p:nvSpPr>
        <p:spPr>
          <a:xfrm>
            <a:off x="2404719" y="5786244"/>
            <a:ext cx="4674518" cy="461665"/>
          </a:xfrm>
          <a:prstGeom prst="rect">
            <a:avLst/>
          </a:prstGeom>
        </p:spPr>
        <p:txBody>
          <a:bodyPr wrap="squar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同轴电缆的结构</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a:t>同轴电缆的类型</a:t>
            </a:r>
            <a:endParaRPr lang="zh-CN" altLang="en-US"/>
          </a:p>
        </p:txBody>
      </p:sp>
      <p:graphicFrame>
        <p:nvGraphicFramePr>
          <p:cNvPr id="88115" name="Group 51"/>
          <p:cNvGraphicFramePr>
            <a:graphicFrameLocks noGrp="1"/>
          </p:cNvGraphicFramePr>
          <p:nvPr>
            <p:custDataLst>
              <p:tags r:id="rId1"/>
            </p:custDataLst>
          </p:nvPr>
        </p:nvGraphicFramePr>
        <p:xfrm>
          <a:off x="818621" y="1989138"/>
          <a:ext cx="8268758" cy="3306764"/>
        </p:xfrm>
        <a:graphic>
          <a:graphicData uri="http://schemas.openxmlformats.org/drawingml/2006/table">
            <a:tbl>
              <a:tblPr/>
              <a:tblGrid>
                <a:gridCol w="1570170"/>
                <a:gridCol w="1845336"/>
                <a:gridCol w="1047354"/>
                <a:gridCol w="3805898"/>
              </a:tblGrid>
              <a:tr h="41275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规格</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类型</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阻抗</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描述</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r h="414338">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RG-58U</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Thinwire</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固体实心铜线</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r>
              <a:tr h="412750">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RG-58A/U</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Thinwire</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绞合线</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r>
              <a:tr h="414338">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RG-58C/U</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Thinwire</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RG-58A/U</a:t>
                      </a: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的军用版本</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r>
              <a:tr h="412750">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RG-59</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CATV</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75Ω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宽带电缆，用于有线电视网</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RG-8</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Thickwire</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固体实心线</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r>
              <a:tr h="414338">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RG-11</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Thickwire</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标准实心线</a:t>
                      </a:r>
                      <a:endPar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r>
              <a:tr h="412750">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RG-62</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Baseband</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93Ω</a:t>
                      </a:r>
                      <a:endPar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用于</a:t>
                      </a:r>
                      <a:r>
                        <a:rPr kumimoji="0" lang="en-US" altLang="zh-CN" sz="16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ARCnet</a:t>
                      </a:r>
                      <a:r>
                        <a:rPr kumimoji="0" lang="zh-CN" altLang="en-US"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IBM3270</a:t>
                      </a:r>
                      <a:r>
                        <a:rPr kumimoji="0" lang="zh-CN" altLang="en-US"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终端</a:t>
                      </a:r>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79110" marR="79110" marT="36512" marB="3651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a:t>同轴电缆的用途</a:t>
            </a:r>
            <a:endParaRPr lang="zh-CN" altLang="en-US"/>
          </a:p>
        </p:txBody>
      </p:sp>
      <p:sp>
        <p:nvSpPr>
          <p:cNvPr id="55299" name="Text Box 3"/>
          <p:cNvSpPr txBox="1">
            <a:spLocks noChangeArrowheads="1"/>
          </p:cNvSpPr>
          <p:nvPr/>
        </p:nvSpPr>
        <p:spPr bwMode="auto">
          <a:xfrm>
            <a:off x="488504" y="1484784"/>
            <a:ext cx="8268758" cy="445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sym typeface="Arial" panose="020B0604020202020204" pitchFamily="34" charset="0"/>
              </a:rPr>
              <a:t>同轴电缆通常采用基带模式或宽带模式传输信息。</a:t>
            </a:r>
            <a:endParaRPr lang="zh-CN" altLang="en-US" sz="2400" dirty="0">
              <a:latin typeface="+mn-lt"/>
              <a:ea typeface="+mn-ea"/>
              <a:sym typeface="Arial" panose="020B0604020202020204" pitchFamily="34" charset="0"/>
            </a:endParaRPr>
          </a:p>
          <a:p>
            <a:pPr lvl="1"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sym typeface="Arial" panose="020B0604020202020204" pitchFamily="34" charset="0"/>
              </a:rPr>
              <a:t>在基带模式中，电缆的带宽完全用于单一的一个数据流。如此高的带宽容量将允许电缆实现高数据速率的传输。基带技术广泛应用于局域网中，因为任何时刻局域网上都只有一个数据流。</a:t>
            </a:r>
            <a:endParaRPr lang="zh-CN" altLang="en-US" sz="2400" dirty="0">
              <a:latin typeface="+mn-lt"/>
              <a:ea typeface="+mn-ea"/>
              <a:sym typeface="Arial" panose="020B0604020202020204" pitchFamily="34" charset="0"/>
            </a:endParaRPr>
          </a:p>
          <a:p>
            <a:pPr lvl="1"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sym typeface="Arial" panose="020B0604020202020204" pitchFamily="34" charset="0"/>
              </a:rPr>
              <a:t>采用宽带模式时，带宽被划分为几个范围。通常每一个频率范围都携带着各自的编码信息，这样就可以在一根电缆上同时传输多个数据流。为了合并及分离信号，必须在源节点和目标节点处安装特殊的设备。有线电视就是在单一电缆上传输多个信号（每个频道一路信号）的一个例子。</a:t>
            </a:r>
            <a:endParaRPr lang="zh-CN" altLang="en-US" sz="2400" dirty="0">
              <a:latin typeface="+mn-lt"/>
              <a:ea typeface="+mn-ea"/>
              <a:sym typeface="Arial" panose="020B0604020202020204" pitchFamily="34"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基带同轴电缆</a:t>
            </a:r>
            <a:endParaRPr lang="zh-CN" altLang="en-US">
              <a:latin typeface="Times New Roman" panose="02020603050405020304" pitchFamily="18" charset="0"/>
              <a:cs typeface="Times New Roman" panose="02020603050405020304" pitchFamily="18" charset="0"/>
            </a:endParaRPr>
          </a:p>
        </p:txBody>
      </p:sp>
      <p:sp>
        <p:nvSpPr>
          <p:cNvPr id="56323" name="Text Box 3"/>
          <p:cNvSpPr txBox="1">
            <a:spLocks noChangeArrowheads="1"/>
          </p:cNvSpPr>
          <p:nvPr/>
        </p:nvSpPr>
        <p:spPr bwMode="auto">
          <a:xfrm>
            <a:off x="818621" y="1557338"/>
            <a:ext cx="826875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rgbClr val="00B0F0"/>
              </a:buClr>
              <a:buFont typeface="Wingdings" panose="05000000000000000000" pitchFamily="2" charset="2"/>
              <a:buChar char="l"/>
            </a:pPr>
            <a:r>
              <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在局域网中常用的基带同轴电缆的特性阻抗为</a:t>
            </a:r>
            <a:r>
              <a:rPr lang="en-US" altLang="zh-CN"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50Ω</a:t>
            </a:r>
            <a:r>
              <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，有两类：</a:t>
            </a:r>
            <a:r>
              <a:rPr lang="en-US" altLang="zh-CN"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RG-8</a:t>
            </a:r>
            <a:r>
              <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或</a:t>
            </a:r>
            <a:r>
              <a:rPr lang="en-US" altLang="zh-CN"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RG-11</a:t>
            </a:r>
            <a:r>
              <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的粗缆和</a:t>
            </a:r>
            <a:r>
              <a:rPr lang="en-US" altLang="zh-CN"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RG-58</a:t>
            </a:r>
            <a:r>
              <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细缆，应用于最初的以太网物理层；</a:t>
            </a:r>
            <a:endParaRPr lang="zh-CN" altLang="en-US" sz="2400" dirty="0">
              <a:solidFill>
                <a:srgbClr val="000000"/>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56324" name="Rectangle 5"/>
          <p:cNvSpPr>
            <a:spLocks noChangeArrowheads="1"/>
          </p:cNvSpPr>
          <p:nvPr/>
        </p:nvSpPr>
        <p:spPr bwMode="auto">
          <a:xfrm>
            <a:off x="3860933" y="3263594"/>
            <a:ext cx="5613400" cy="26898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nchor="ctr">
            <a:spAutoFit/>
          </a:bodyPr>
          <a:lstStyle/>
          <a:p>
            <a:pPr marL="186055" indent="-186055">
              <a:spcBef>
                <a:spcPct val="50000"/>
              </a:spcBef>
              <a:buClr>
                <a:srgbClr val="FF0000"/>
              </a:buClr>
              <a:buFontTx/>
              <a:buChar char="•"/>
            </a:pP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粗缆以太网（</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10Base5</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86055" indent="-186055">
              <a:spcBef>
                <a:spcPct val="50000"/>
              </a:spcBef>
              <a:buClr>
                <a:srgbClr val="FF0000"/>
              </a:buClr>
              <a:buFontTx/>
              <a:buNone/>
            </a:pP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	应用于最初的以太网，采用直径约</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1cm</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的硬同轴电缆；使用刺入式收发器和</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AUI</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电缆组成总线拓扑结构</a:t>
            </a:r>
            <a:endPar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86055" indent="-186055">
              <a:spcBef>
                <a:spcPct val="50000"/>
              </a:spcBef>
              <a:buClr>
                <a:srgbClr val="FF0000"/>
              </a:buClr>
              <a:buFontTx/>
              <a:buChar char="•"/>
            </a:pP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细缆以太网（</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10Base2</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86055" indent="-186055">
              <a:spcBef>
                <a:spcPct val="50000"/>
              </a:spcBef>
              <a:buClr>
                <a:srgbClr val="FF0000"/>
              </a:buClr>
              <a:buFontTx/>
              <a:buNone/>
            </a:pP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	细缆是在</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20</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世纪</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80</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年代用于以太网的最流行的传输介质；</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BNC</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接头，连接在</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T</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型连接器的两端</a:t>
            </a:r>
            <a:endPar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pic>
        <p:nvPicPr>
          <p:cNvPr id="56325" name="Picture 6" descr="榰³묜µ했ᇬ"/>
          <p:cNvPicPr>
            <a:picLocks noChangeAspect="1" noChangeArrowheads="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24520" y="2784991"/>
            <a:ext cx="3023394"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7" descr="³묜µ푐"/>
          <p:cNvPicPr>
            <a:picLocks noChangeAspect="1" noChangeArrowheads="1"/>
          </p:cNvPicPr>
          <p:nvPr/>
        </p:nvPicPr>
        <p:blipFill>
          <a:blip r:embed="rId2">
            <a:clrChange>
              <a:clrFrom>
                <a:srgbClr val="FEFEFE"/>
              </a:clrFrom>
              <a:clrTo>
                <a:srgbClr val="FEFEFE">
                  <a:alpha val="0"/>
                </a:srgbClr>
              </a:clrTo>
            </a:clrChange>
            <a:grayscl/>
            <a:extLst>
              <a:ext uri="{28A0092B-C50C-407E-A947-70E740481C1C}">
                <a14:useLocalDpi xmlns:a14="http://schemas.microsoft.com/office/drawing/2010/main" val="0"/>
              </a:ext>
            </a:extLst>
          </a:blip>
          <a:srcRect/>
          <a:stretch>
            <a:fillRect/>
          </a:stretch>
        </p:blipFill>
        <p:spPr bwMode="auto">
          <a:xfrm>
            <a:off x="0" y="4509120"/>
            <a:ext cx="4013994"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a:latin typeface="Times New Roman" panose="02020603050405020304" pitchFamily="18" charset="0"/>
                <a:cs typeface="Times New Roman" panose="02020603050405020304" pitchFamily="18" charset="0"/>
              </a:rPr>
              <a:t>BNC</a:t>
            </a:r>
            <a:r>
              <a:rPr lang="zh-CN" altLang="en-US">
                <a:latin typeface="Times New Roman" panose="02020603050405020304" pitchFamily="18" charset="0"/>
                <a:cs typeface="Times New Roman" panose="02020603050405020304" pitchFamily="18" charset="0"/>
              </a:rPr>
              <a:t>连接器</a:t>
            </a:r>
            <a:endParaRPr lang="zh-CN" altLang="en-US">
              <a:latin typeface="Times New Roman" panose="02020603050405020304" pitchFamily="18" charset="0"/>
              <a:cs typeface="Times New Roman" panose="02020603050405020304" pitchFamily="18" charset="0"/>
            </a:endParaRPr>
          </a:p>
        </p:txBody>
      </p:sp>
      <p:pic>
        <p:nvPicPr>
          <p:cNvPr id="5734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9898" y="1556792"/>
            <a:ext cx="503555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672" y="4053805"/>
            <a:ext cx="3766344"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2.1  </a:t>
            </a:r>
            <a:r>
              <a:rPr lang="zh-CN" altLang="zh-CN" dirty="0">
                <a:latin typeface="Times New Roman" panose="02020603050405020304" pitchFamily="18" charset="0"/>
                <a:cs typeface="Times New Roman" panose="02020603050405020304" pitchFamily="18" charset="0"/>
              </a:rPr>
              <a:t>数据通信的基础知识</a:t>
            </a:r>
            <a:endParaRPr lang="zh-CN" altLang="en-US"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idx="1"/>
          </p:nvPr>
        </p:nvSpPr>
        <p:spPr>
          <a:xfrm>
            <a:off x="1063978" y="1268760"/>
            <a:ext cx="8346723" cy="3332816"/>
          </a:xfrm>
        </p:spPr>
        <p:txBody>
          <a:bodyPr/>
          <a:lstStyle/>
          <a:p>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数据通信系统的模型</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有关信道的几个基本概念</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信道的极限容量</a:t>
            </a:r>
            <a:endParaRPr lang="zh-CN"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2.3.1  </a:t>
            </a:r>
            <a:r>
              <a:rPr lang="zh-CN" altLang="en-US" dirty="0">
                <a:latin typeface="Times New Roman" panose="02020603050405020304" pitchFamily="18" charset="0"/>
                <a:cs typeface="Times New Roman" panose="02020603050405020304" pitchFamily="18" charset="0"/>
              </a:rPr>
              <a:t>导引型传输媒体</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solidFill>
                  <a:srgbClr val="FF0000"/>
                </a:solidFill>
                <a:latin typeface="Times New Roman" panose="02020603050405020304" pitchFamily="18" charset="0"/>
                <a:cs typeface="Times New Roman" panose="02020603050405020304" pitchFamily="18" charset="0"/>
              </a:rPr>
              <a:t>光缆</a:t>
            </a:r>
            <a:endParaRPr lang="en-US" altLang="zh-CN" dirty="0">
              <a:solidFill>
                <a:srgbClr val="FF0000"/>
              </a:solidFill>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光纤是光纤通信的传输媒体</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由于可见光的频率非常高，约为</a:t>
            </a:r>
            <a:r>
              <a:rPr lang="en-US" altLang="zh-CN" dirty="0">
                <a:latin typeface="Times New Roman" panose="02020603050405020304" pitchFamily="18" charset="0"/>
                <a:cs typeface="Times New Roman" panose="02020603050405020304" pitchFamily="18" charset="0"/>
              </a:rPr>
              <a:t> 10</a:t>
            </a:r>
            <a:r>
              <a:rPr lang="en-US" altLang="zh-CN" baseline="30000" dirty="0">
                <a:latin typeface="Times New Roman" panose="02020603050405020304" pitchFamily="18" charset="0"/>
                <a:cs typeface="Times New Roman" panose="02020603050405020304" pitchFamily="18" charset="0"/>
              </a:rPr>
              <a:t>8</a:t>
            </a:r>
            <a:r>
              <a:rPr lang="en-US" altLang="zh-CN" dirty="0">
                <a:latin typeface="Times New Roman" panose="02020603050405020304" pitchFamily="18" charset="0"/>
                <a:cs typeface="Times New Roman" panose="02020603050405020304" pitchFamily="18" charset="0"/>
              </a:rPr>
              <a:t> MHz </a:t>
            </a:r>
            <a:r>
              <a:rPr lang="zh-CN" altLang="zh-CN" dirty="0">
                <a:latin typeface="Times New Roman" panose="02020603050405020304" pitchFamily="18" charset="0"/>
                <a:cs typeface="Times New Roman" panose="02020603050405020304" pitchFamily="18" charset="0"/>
              </a:rPr>
              <a:t>的量级，因此一个光纤通信系统的传输带宽远远大于目前其他各种传输媒体的带宽</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光纤的材质：无机光导纤维、高分子光导纤维。</a:t>
            </a:r>
            <a:endParaRPr lang="en-US" altLang="zh-CN" dirty="0">
              <a:latin typeface="Times New Roman" panose="02020603050405020304" pitchFamily="18" charset="0"/>
              <a:cs typeface="Times New Roman" panose="02020603050405020304" pitchFamily="18" charset="0"/>
            </a:endParaRPr>
          </a:p>
          <a:p>
            <a:pPr lvl="1"/>
            <a:endParaRPr lang="zh-CN" altLang="en-US" dirty="0">
              <a:latin typeface="Times New Roman" panose="02020603050405020304" pitchFamily="18" charset="0"/>
              <a:cs typeface="Times New Roman" panose="02020603050405020304" pitchFamily="18" charset="0"/>
            </a:endParaRPr>
          </a:p>
        </p:txBody>
      </p:sp>
      <p:sp>
        <p:nvSpPr>
          <p:cNvPr id="7" name="AutoShape 8" descr="http://img3.imgtn.bdimg.com/it/u=2687704668,3138418309&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cs typeface="Times New Roman" panose="02020603050405020304" pitchFamily="18" charset="0"/>
            </a:endParaRPr>
          </a:p>
        </p:txBody>
      </p:sp>
      <p:sp>
        <p:nvSpPr>
          <p:cNvPr id="8" name="AutoShape 10" descr="http://img3.imgtn.bdimg.com/it/u=2687704668,3138418309&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81280" y="3288665"/>
            <a:ext cx="1918970" cy="1601470"/>
          </a:xfrm>
          <a:prstGeom prst="rect">
            <a:avLst/>
          </a:prstGeom>
        </p:spPr>
      </p:pic>
      <p:pic>
        <p:nvPicPr>
          <p:cNvPr id="6" name="图片 5"/>
          <p:cNvPicPr>
            <a:picLocks noChangeAspect="1"/>
          </p:cNvPicPr>
          <p:nvPr/>
        </p:nvPicPr>
        <p:blipFill>
          <a:blip r:embed="rId2"/>
          <a:stretch>
            <a:fillRect/>
          </a:stretch>
        </p:blipFill>
        <p:spPr>
          <a:xfrm>
            <a:off x="-81280" y="5417185"/>
            <a:ext cx="2071370" cy="1554480"/>
          </a:xfrm>
          <a:prstGeom prst="rect">
            <a:avLst/>
          </a:prstGeom>
        </p:spPr>
      </p:pic>
      <p:pic>
        <p:nvPicPr>
          <p:cNvPr id="12" name="图片 11"/>
          <p:cNvPicPr>
            <a:picLocks noChangeAspect="1"/>
          </p:cNvPicPr>
          <p:nvPr/>
        </p:nvPicPr>
        <p:blipFill>
          <a:blip r:embed="rId3"/>
          <a:stretch>
            <a:fillRect/>
          </a:stretch>
        </p:blipFill>
        <p:spPr>
          <a:xfrm>
            <a:off x="7514590" y="5487035"/>
            <a:ext cx="2391410" cy="1414780"/>
          </a:xfrm>
          <a:prstGeom prst="rect">
            <a:avLst/>
          </a:prstGeom>
          <a:ln>
            <a:solidFill>
              <a:schemeClr val="tx2"/>
            </a:solidFill>
          </a:ln>
        </p:spPr>
      </p:pic>
      <p:pic>
        <p:nvPicPr>
          <p:cNvPr id="9" name="图片 8"/>
          <p:cNvPicPr>
            <a:picLocks noChangeAspect="1"/>
          </p:cNvPicPr>
          <p:nvPr/>
        </p:nvPicPr>
        <p:blipFill>
          <a:blip r:embed="rId4"/>
          <a:stretch>
            <a:fillRect/>
          </a:stretch>
        </p:blipFill>
        <p:spPr>
          <a:xfrm>
            <a:off x="7181468" y="644520"/>
            <a:ext cx="2724913" cy="1551122"/>
          </a:xfrm>
          <a:prstGeom prst="rect">
            <a:avLst/>
          </a:prstGeom>
        </p:spPr>
      </p:pic>
      <p:pic>
        <p:nvPicPr>
          <p:cNvPr id="10" name="图片 9"/>
          <p:cNvPicPr>
            <a:picLocks noChangeAspect="1"/>
          </p:cNvPicPr>
          <p:nvPr/>
        </p:nvPicPr>
        <p:blipFill>
          <a:blip r:embed="rId5"/>
          <a:stretch>
            <a:fillRect/>
          </a:stretch>
        </p:blipFill>
        <p:spPr>
          <a:xfrm>
            <a:off x="4740731" y="5405733"/>
            <a:ext cx="2647240" cy="1566148"/>
          </a:xfrm>
          <a:prstGeom prst="rect">
            <a:avLst/>
          </a:prstGeom>
        </p:spPr>
      </p:pic>
      <p:pic>
        <p:nvPicPr>
          <p:cNvPr id="11" name="图片 10"/>
          <p:cNvPicPr>
            <a:picLocks noChangeAspect="1"/>
          </p:cNvPicPr>
          <p:nvPr/>
        </p:nvPicPr>
        <p:blipFill>
          <a:blip r:embed="rId6"/>
          <a:stretch>
            <a:fillRect/>
          </a:stretch>
        </p:blipFill>
        <p:spPr>
          <a:xfrm>
            <a:off x="5057775" y="908050"/>
            <a:ext cx="2014220" cy="1174115"/>
          </a:xfrm>
          <a:prstGeom prst="rect">
            <a:avLst/>
          </a:prstGeom>
        </p:spPr>
      </p:pic>
      <p:pic>
        <p:nvPicPr>
          <p:cNvPr id="13" name="图片 12"/>
          <p:cNvPicPr>
            <a:picLocks noChangeAspect="1"/>
          </p:cNvPicPr>
          <p:nvPr/>
        </p:nvPicPr>
        <p:blipFill>
          <a:blip r:embed="rId7"/>
          <a:stretch>
            <a:fillRect/>
          </a:stretch>
        </p:blipFill>
        <p:spPr>
          <a:xfrm>
            <a:off x="1990090" y="4993005"/>
            <a:ext cx="2700655" cy="2081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 calcmode="lin" valueType="num">
                                      <p:cBhvr>
                                        <p:cTn id="14" dur="500" fill="hold"/>
                                        <p:tgtEl>
                                          <p:spTgt spid="6"/>
                                        </p:tgtEl>
                                        <p:attrNameLst>
                                          <p:attrName>style.rotation</p:attrName>
                                        </p:attrNameLst>
                                      </p:cBhvr>
                                      <p:tavLst>
                                        <p:tav tm="0">
                                          <p:val>
                                            <p:fltVal val="360"/>
                                          </p:val>
                                        </p:tav>
                                        <p:tav tm="100000">
                                          <p:val>
                                            <p:fltVal val="0"/>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a:r>
              <a:rPr lang="zh-CN" altLang="en-US"/>
              <a:t>光线在光纤中的折射 </a:t>
            </a:r>
            <a:endParaRPr lang="zh-CN" altLang="en-US"/>
          </a:p>
        </p:txBody>
      </p:sp>
      <p:grpSp>
        <p:nvGrpSpPr>
          <p:cNvPr id="3" name="组合 2"/>
          <p:cNvGrpSpPr/>
          <p:nvPr/>
        </p:nvGrpSpPr>
        <p:grpSpPr>
          <a:xfrm>
            <a:off x="776536" y="1052736"/>
            <a:ext cx="8712968" cy="2974836"/>
            <a:chOff x="776536" y="1484784"/>
            <a:chExt cx="8712968" cy="2974836"/>
          </a:xfrm>
        </p:grpSpPr>
        <p:sp>
          <p:nvSpPr>
            <p:cNvPr id="42068" name="Arc 84"/>
            <p:cNvSpPr/>
            <p:nvPr/>
          </p:nvSpPr>
          <p:spPr bwMode="auto">
            <a:xfrm rot="9720000">
              <a:off x="3682984" y="3278659"/>
              <a:ext cx="104908" cy="79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nvGrpSpPr>
            <p:cNvPr id="42069" name="Group 85"/>
            <p:cNvGrpSpPr/>
            <p:nvPr/>
          </p:nvGrpSpPr>
          <p:grpSpPr bwMode="auto">
            <a:xfrm>
              <a:off x="3167047" y="2459508"/>
              <a:ext cx="3190214" cy="488950"/>
              <a:chOff x="292" y="1032"/>
              <a:chExt cx="1732" cy="216"/>
            </a:xfrm>
          </p:grpSpPr>
          <p:grpSp>
            <p:nvGrpSpPr>
              <p:cNvPr id="42070" name="Group 86"/>
              <p:cNvGrpSpPr/>
              <p:nvPr/>
            </p:nvGrpSpPr>
            <p:grpSpPr bwMode="auto">
              <a:xfrm>
                <a:off x="292" y="1032"/>
                <a:ext cx="1732" cy="216"/>
                <a:chOff x="292" y="1032"/>
                <a:chExt cx="1732" cy="216"/>
              </a:xfrm>
            </p:grpSpPr>
            <p:sp>
              <p:nvSpPr>
                <p:cNvPr id="42071" name="Line 87"/>
                <p:cNvSpPr>
                  <a:spLocks noChangeShapeType="1"/>
                </p:cNvSpPr>
                <p:nvPr/>
              </p:nvSpPr>
              <p:spPr bwMode="auto">
                <a:xfrm>
                  <a:off x="292" y="1032"/>
                  <a:ext cx="1732"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72" name="Line 88"/>
                <p:cNvSpPr>
                  <a:spLocks noChangeShapeType="1"/>
                </p:cNvSpPr>
                <p:nvPr/>
              </p:nvSpPr>
              <p:spPr bwMode="auto">
                <a:xfrm>
                  <a:off x="292" y="1248"/>
                  <a:ext cx="1732"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2073" name="Rectangle 89"/>
              <p:cNvSpPr>
                <a:spLocks noChangeArrowheads="1"/>
              </p:cNvSpPr>
              <p:nvPr/>
            </p:nvSpPr>
            <p:spPr bwMode="auto">
              <a:xfrm>
                <a:off x="296" y="1041"/>
                <a:ext cx="1716" cy="198"/>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grpSp>
          <p:nvGrpSpPr>
            <p:cNvPr id="42074" name="Group 90"/>
            <p:cNvGrpSpPr/>
            <p:nvPr/>
          </p:nvGrpSpPr>
          <p:grpSpPr bwMode="auto">
            <a:xfrm>
              <a:off x="3153289" y="3881908"/>
              <a:ext cx="3167856" cy="436562"/>
              <a:chOff x="284" y="1656"/>
              <a:chExt cx="1720" cy="192"/>
            </a:xfrm>
          </p:grpSpPr>
          <p:grpSp>
            <p:nvGrpSpPr>
              <p:cNvPr id="42075" name="Group 91"/>
              <p:cNvGrpSpPr/>
              <p:nvPr/>
            </p:nvGrpSpPr>
            <p:grpSpPr bwMode="auto">
              <a:xfrm>
                <a:off x="284" y="1656"/>
                <a:ext cx="1720" cy="192"/>
                <a:chOff x="284" y="1656"/>
                <a:chExt cx="1720" cy="192"/>
              </a:xfrm>
            </p:grpSpPr>
            <p:sp>
              <p:nvSpPr>
                <p:cNvPr id="42076" name="Line 92"/>
                <p:cNvSpPr>
                  <a:spLocks noChangeShapeType="1"/>
                </p:cNvSpPr>
                <p:nvPr/>
              </p:nvSpPr>
              <p:spPr bwMode="auto">
                <a:xfrm>
                  <a:off x="284" y="1656"/>
                  <a:ext cx="1720"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77" name="Line 93"/>
                <p:cNvSpPr>
                  <a:spLocks noChangeShapeType="1"/>
                </p:cNvSpPr>
                <p:nvPr/>
              </p:nvSpPr>
              <p:spPr bwMode="auto">
                <a:xfrm>
                  <a:off x="284" y="1848"/>
                  <a:ext cx="1720"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2078" name="Rectangle 94"/>
              <p:cNvSpPr>
                <a:spLocks noChangeArrowheads="1"/>
              </p:cNvSpPr>
              <p:nvPr/>
            </p:nvSpPr>
            <p:spPr bwMode="auto">
              <a:xfrm>
                <a:off x="288" y="1664"/>
                <a:ext cx="1704" cy="176"/>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2079" name="Line 95"/>
            <p:cNvSpPr>
              <a:spLocks noChangeShapeType="1"/>
            </p:cNvSpPr>
            <p:nvPr/>
          </p:nvSpPr>
          <p:spPr bwMode="auto">
            <a:xfrm>
              <a:off x="3808529" y="1930870"/>
              <a:ext cx="0" cy="1931988"/>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0" name="Line 96"/>
            <p:cNvSpPr>
              <a:spLocks noChangeShapeType="1"/>
            </p:cNvSpPr>
            <p:nvPr/>
          </p:nvSpPr>
          <p:spPr bwMode="auto">
            <a:xfrm flipV="1">
              <a:off x="3815409" y="2596034"/>
              <a:ext cx="428228" cy="365125"/>
            </a:xfrm>
            <a:prstGeom prst="line">
              <a:avLst/>
            </a:prstGeom>
            <a:noFill/>
            <a:ln w="57150">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1" name="Line 97"/>
            <p:cNvSpPr>
              <a:spLocks noChangeShapeType="1"/>
            </p:cNvSpPr>
            <p:nvPr/>
          </p:nvSpPr>
          <p:spPr bwMode="auto">
            <a:xfrm flipV="1">
              <a:off x="3492087" y="2951633"/>
              <a:ext cx="316442" cy="749300"/>
            </a:xfrm>
            <a:prstGeom prst="line">
              <a:avLst/>
            </a:prstGeom>
            <a:noFill/>
            <a:ln w="57150">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2" name="Arc 98"/>
            <p:cNvSpPr/>
            <p:nvPr/>
          </p:nvSpPr>
          <p:spPr bwMode="auto">
            <a:xfrm>
              <a:off x="3811970" y="2700809"/>
              <a:ext cx="154781" cy="1238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3" name="Line 99"/>
            <p:cNvSpPr>
              <a:spLocks noChangeShapeType="1"/>
            </p:cNvSpPr>
            <p:nvPr/>
          </p:nvSpPr>
          <p:spPr bwMode="auto">
            <a:xfrm>
              <a:off x="5237676" y="1949920"/>
              <a:ext cx="0" cy="1931988"/>
            </a:xfrm>
            <a:prstGeom prst="line">
              <a:avLst/>
            </a:prstGeom>
            <a:noFill/>
            <a:ln w="19050">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4" name="Line 100"/>
            <p:cNvSpPr>
              <a:spLocks noChangeShapeType="1"/>
            </p:cNvSpPr>
            <p:nvPr/>
          </p:nvSpPr>
          <p:spPr bwMode="auto">
            <a:xfrm flipV="1">
              <a:off x="4405297" y="2951634"/>
              <a:ext cx="844418" cy="346075"/>
            </a:xfrm>
            <a:prstGeom prst="line">
              <a:avLst/>
            </a:prstGeom>
            <a:noFill/>
            <a:ln w="57150">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5" name="Line 101"/>
            <p:cNvSpPr>
              <a:spLocks noChangeShapeType="1"/>
            </p:cNvSpPr>
            <p:nvPr/>
          </p:nvSpPr>
          <p:spPr bwMode="auto">
            <a:xfrm>
              <a:off x="5244555" y="2951633"/>
              <a:ext cx="966523" cy="355600"/>
            </a:xfrm>
            <a:prstGeom prst="line">
              <a:avLst/>
            </a:prstGeom>
            <a:noFill/>
            <a:ln w="57150">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6" name="Arc 102"/>
            <p:cNvSpPr/>
            <p:nvPr/>
          </p:nvSpPr>
          <p:spPr bwMode="auto">
            <a:xfrm rot="9840000">
              <a:off x="4936713" y="3054821"/>
              <a:ext cx="256248" cy="328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87" name="Freeform 103"/>
            <p:cNvSpPr/>
            <p:nvPr/>
          </p:nvSpPr>
          <p:spPr bwMode="auto">
            <a:xfrm>
              <a:off x="3027745" y="2500783"/>
              <a:ext cx="166819" cy="1820862"/>
            </a:xfrm>
            <a:custGeom>
              <a:avLst/>
              <a:gdLst>
                <a:gd name="T0" fmla="*/ 78 w 91"/>
                <a:gd name="T1" fmla="*/ 0 h 799"/>
                <a:gd name="T2" fmla="*/ 78 w 91"/>
                <a:gd name="T3" fmla="*/ 18 h 799"/>
                <a:gd name="T4" fmla="*/ 78 w 91"/>
                <a:gd name="T5" fmla="*/ 36 h 799"/>
                <a:gd name="T6" fmla="*/ 60 w 91"/>
                <a:gd name="T7" fmla="*/ 54 h 799"/>
                <a:gd name="T8" fmla="*/ 60 w 91"/>
                <a:gd name="T9" fmla="*/ 72 h 799"/>
                <a:gd name="T10" fmla="*/ 54 w 91"/>
                <a:gd name="T11" fmla="*/ 90 h 799"/>
                <a:gd name="T12" fmla="*/ 54 w 91"/>
                <a:gd name="T13" fmla="*/ 108 h 799"/>
                <a:gd name="T14" fmla="*/ 72 w 91"/>
                <a:gd name="T15" fmla="*/ 126 h 799"/>
                <a:gd name="T16" fmla="*/ 90 w 91"/>
                <a:gd name="T17" fmla="*/ 144 h 799"/>
                <a:gd name="T18" fmla="*/ 90 w 91"/>
                <a:gd name="T19" fmla="*/ 162 h 799"/>
                <a:gd name="T20" fmla="*/ 90 w 91"/>
                <a:gd name="T21" fmla="*/ 180 h 799"/>
                <a:gd name="T22" fmla="*/ 90 w 91"/>
                <a:gd name="T23" fmla="*/ 198 h 799"/>
                <a:gd name="T24" fmla="*/ 84 w 91"/>
                <a:gd name="T25" fmla="*/ 198 h 799"/>
                <a:gd name="T26" fmla="*/ 66 w 91"/>
                <a:gd name="T27" fmla="*/ 210 h 799"/>
                <a:gd name="T28" fmla="*/ 48 w 91"/>
                <a:gd name="T29" fmla="*/ 228 h 799"/>
                <a:gd name="T30" fmla="*/ 36 w 91"/>
                <a:gd name="T31" fmla="*/ 246 h 799"/>
                <a:gd name="T32" fmla="*/ 18 w 91"/>
                <a:gd name="T33" fmla="*/ 258 h 799"/>
                <a:gd name="T34" fmla="*/ 12 w 91"/>
                <a:gd name="T35" fmla="*/ 276 h 799"/>
                <a:gd name="T36" fmla="*/ 12 w 91"/>
                <a:gd name="T37" fmla="*/ 294 h 799"/>
                <a:gd name="T38" fmla="*/ 12 w 91"/>
                <a:gd name="T39" fmla="*/ 312 h 799"/>
                <a:gd name="T40" fmla="*/ 12 w 91"/>
                <a:gd name="T41" fmla="*/ 330 h 799"/>
                <a:gd name="T42" fmla="*/ 0 w 91"/>
                <a:gd name="T43" fmla="*/ 348 h 799"/>
                <a:gd name="T44" fmla="*/ 0 w 91"/>
                <a:gd name="T45" fmla="*/ 366 h 799"/>
                <a:gd name="T46" fmla="*/ 0 w 91"/>
                <a:gd name="T47" fmla="*/ 384 h 799"/>
                <a:gd name="T48" fmla="*/ 0 w 91"/>
                <a:gd name="T49" fmla="*/ 402 h 799"/>
                <a:gd name="T50" fmla="*/ 0 w 91"/>
                <a:gd name="T51" fmla="*/ 420 h 799"/>
                <a:gd name="T52" fmla="*/ 0 w 91"/>
                <a:gd name="T53" fmla="*/ 438 h 799"/>
                <a:gd name="T54" fmla="*/ 18 w 91"/>
                <a:gd name="T55" fmla="*/ 450 h 799"/>
                <a:gd name="T56" fmla="*/ 36 w 91"/>
                <a:gd name="T57" fmla="*/ 462 h 799"/>
                <a:gd name="T58" fmla="*/ 54 w 91"/>
                <a:gd name="T59" fmla="*/ 474 h 799"/>
                <a:gd name="T60" fmla="*/ 60 w 91"/>
                <a:gd name="T61" fmla="*/ 492 h 799"/>
                <a:gd name="T62" fmla="*/ 78 w 91"/>
                <a:gd name="T63" fmla="*/ 510 h 799"/>
                <a:gd name="T64" fmla="*/ 84 w 91"/>
                <a:gd name="T65" fmla="*/ 528 h 799"/>
                <a:gd name="T66" fmla="*/ 90 w 91"/>
                <a:gd name="T67" fmla="*/ 546 h 799"/>
                <a:gd name="T68" fmla="*/ 90 w 91"/>
                <a:gd name="T69" fmla="*/ 564 h 799"/>
                <a:gd name="T70" fmla="*/ 90 w 91"/>
                <a:gd name="T71" fmla="*/ 582 h 799"/>
                <a:gd name="T72" fmla="*/ 90 w 91"/>
                <a:gd name="T73" fmla="*/ 600 h 799"/>
                <a:gd name="T74" fmla="*/ 72 w 91"/>
                <a:gd name="T75" fmla="*/ 600 h 799"/>
                <a:gd name="T76" fmla="*/ 66 w 91"/>
                <a:gd name="T77" fmla="*/ 618 h 799"/>
                <a:gd name="T78" fmla="*/ 60 w 91"/>
                <a:gd name="T79" fmla="*/ 636 h 799"/>
                <a:gd name="T80" fmla="*/ 54 w 91"/>
                <a:gd name="T81" fmla="*/ 654 h 799"/>
                <a:gd name="T82" fmla="*/ 48 w 91"/>
                <a:gd name="T83" fmla="*/ 672 h 799"/>
                <a:gd name="T84" fmla="*/ 48 w 91"/>
                <a:gd name="T85" fmla="*/ 690 h 799"/>
                <a:gd name="T86" fmla="*/ 48 w 91"/>
                <a:gd name="T87" fmla="*/ 708 h 799"/>
                <a:gd name="T88" fmla="*/ 48 w 91"/>
                <a:gd name="T89" fmla="*/ 726 h 799"/>
                <a:gd name="T90" fmla="*/ 48 w 91"/>
                <a:gd name="T91" fmla="*/ 744 h 799"/>
                <a:gd name="T92" fmla="*/ 54 w 91"/>
                <a:gd name="T93" fmla="*/ 762 h 799"/>
                <a:gd name="T94" fmla="*/ 60 w 91"/>
                <a:gd name="T95" fmla="*/ 780 h 799"/>
                <a:gd name="T96" fmla="*/ 72 w 91"/>
                <a:gd name="T97" fmla="*/ 798 h 799"/>
                <a:gd name="T98" fmla="*/ 72 w 91"/>
                <a:gd name="T99" fmla="*/ 792 h 799"/>
                <a:gd name="T100" fmla="*/ 72 w 91"/>
                <a:gd name="T101" fmla="*/ 78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2088" name="Rectangle 104"/>
            <p:cNvSpPr>
              <a:spLocks noChangeArrowheads="1"/>
            </p:cNvSpPr>
            <p:nvPr/>
          </p:nvSpPr>
          <p:spPr bwMode="auto">
            <a:xfrm>
              <a:off x="4835245" y="1484784"/>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2000" b="1">
                  <a:solidFill>
                    <a:srgbClr val="000099"/>
                  </a:solidFill>
                  <a:latin typeface="+mn-lt"/>
                  <a:ea typeface="黑体" panose="02010609060101010101" pitchFamily="2" charset="-122"/>
                </a:rPr>
                <a:t>折射角</a:t>
              </a:r>
              <a:endParaRPr kumimoji="1" lang="zh-CN" altLang="en-US" sz="2000" b="1">
                <a:solidFill>
                  <a:srgbClr val="000099"/>
                </a:solidFill>
                <a:latin typeface="+mn-lt"/>
                <a:ea typeface="黑体" panose="02010609060101010101" pitchFamily="2" charset="-122"/>
              </a:endParaRPr>
            </a:p>
          </p:txBody>
        </p:sp>
        <p:sp>
          <p:nvSpPr>
            <p:cNvPr id="42089" name="Rectangle 105"/>
            <p:cNvSpPr>
              <a:spLocks noChangeArrowheads="1"/>
            </p:cNvSpPr>
            <p:nvPr/>
          </p:nvSpPr>
          <p:spPr bwMode="auto">
            <a:xfrm>
              <a:off x="3944888" y="3463503"/>
              <a:ext cx="11883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2000" b="1" dirty="0">
                  <a:solidFill>
                    <a:srgbClr val="000099"/>
                  </a:solidFill>
                  <a:latin typeface="+mn-lt"/>
                  <a:ea typeface="黑体" panose="02010609060101010101" pitchFamily="2" charset="-122"/>
                </a:rPr>
                <a:t>入射角</a:t>
              </a:r>
              <a:endParaRPr kumimoji="1" lang="zh-CN" altLang="en-US" sz="2000" b="1" dirty="0">
                <a:solidFill>
                  <a:srgbClr val="000099"/>
                </a:solidFill>
                <a:latin typeface="+mn-lt"/>
                <a:ea typeface="黑体" panose="02010609060101010101" pitchFamily="2" charset="-122"/>
              </a:endParaRPr>
            </a:p>
          </p:txBody>
        </p:sp>
        <p:sp>
          <p:nvSpPr>
            <p:cNvPr id="42090" name="Line 106"/>
            <p:cNvSpPr>
              <a:spLocks noChangeShapeType="1"/>
            </p:cNvSpPr>
            <p:nvPr/>
          </p:nvSpPr>
          <p:spPr bwMode="auto">
            <a:xfrm>
              <a:off x="5333984" y="2003896"/>
              <a:ext cx="128985" cy="7207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1" name="Line 107"/>
            <p:cNvSpPr>
              <a:spLocks noChangeShapeType="1"/>
            </p:cNvSpPr>
            <p:nvPr/>
          </p:nvSpPr>
          <p:spPr bwMode="auto">
            <a:xfrm flipV="1">
              <a:off x="3896238" y="1959445"/>
              <a:ext cx="1135063" cy="7683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2" name="Line 108"/>
            <p:cNvSpPr>
              <a:spLocks noChangeShapeType="1"/>
            </p:cNvSpPr>
            <p:nvPr/>
          </p:nvSpPr>
          <p:spPr bwMode="auto">
            <a:xfrm>
              <a:off x="3728864" y="3356992"/>
              <a:ext cx="323321" cy="25558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3" name="Line 109"/>
            <p:cNvSpPr>
              <a:spLocks noChangeShapeType="1"/>
            </p:cNvSpPr>
            <p:nvPr/>
          </p:nvSpPr>
          <p:spPr bwMode="auto">
            <a:xfrm flipV="1">
              <a:off x="4773332" y="3297709"/>
              <a:ext cx="270008" cy="319087"/>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4" name="Line 110"/>
            <p:cNvSpPr>
              <a:spLocks noChangeShapeType="1"/>
            </p:cNvSpPr>
            <p:nvPr/>
          </p:nvSpPr>
          <p:spPr bwMode="auto">
            <a:xfrm flipV="1">
              <a:off x="6259232" y="3061171"/>
              <a:ext cx="658681" cy="328613"/>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5" name="Line 111"/>
            <p:cNvSpPr>
              <a:spLocks noChangeShapeType="1"/>
            </p:cNvSpPr>
            <p:nvPr/>
          </p:nvSpPr>
          <p:spPr bwMode="auto">
            <a:xfrm flipH="1">
              <a:off x="6104451" y="2029296"/>
              <a:ext cx="543454" cy="7080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096" name="Freeform 112"/>
            <p:cNvSpPr/>
            <p:nvPr/>
          </p:nvSpPr>
          <p:spPr bwMode="auto">
            <a:xfrm>
              <a:off x="6343503" y="2473796"/>
              <a:ext cx="24077" cy="493713"/>
            </a:xfrm>
            <a:custGeom>
              <a:avLst/>
              <a:gdLst>
                <a:gd name="T0" fmla="*/ 0 w 13"/>
                <a:gd name="T1" fmla="*/ 0 h 217"/>
                <a:gd name="T2" fmla="*/ 6 w 13"/>
                <a:gd name="T3" fmla="*/ 18 h 217"/>
                <a:gd name="T4" fmla="*/ 6 w 13"/>
                <a:gd name="T5" fmla="*/ 36 h 217"/>
                <a:gd name="T6" fmla="*/ 6 w 13"/>
                <a:gd name="T7" fmla="*/ 54 h 217"/>
                <a:gd name="T8" fmla="*/ 6 w 13"/>
                <a:gd name="T9" fmla="*/ 72 h 217"/>
                <a:gd name="T10" fmla="*/ 6 w 13"/>
                <a:gd name="T11" fmla="*/ 90 h 217"/>
                <a:gd name="T12" fmla="*/ 0 w 13"/>
                <a:gd name="T13" fmla="*/ 108 h 217"/>
                <a:gd name="T14" fmla="*/ 0 w 13"/>
                <a:gd name="T15" fmla="*/ 126 h 217"/>
                <a:gd name="T16" fmla="*/ 0 w 13"/>
                <a:gd name="T17" fmla="*/ 144 h 217"/>
                <a:gd name="T18" fmla="*/ 0 w 13"/>
                <a:gd name="T19" fmla="*/ 162 h 217"/>
                <a:gd name="T20" fmla="*/ 0 w 13"/>
                <a:gd name="T21" fmla="*/ 180 h 217"/>
                <a:gd name="T22" fmla="*/ 6 w 13"/>
                <a:gd name="T23" fmla="*/ 198 h 217"/>
                <a:gd name="T24" fmla="*/ 12 w 13"/>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2097" name="Freeform 113"/>
            <p:cNvSpPr/>
            <p:nvPr/>
          </p:nvSpPr>
          <p:spPr bwMode="auto">
            <a:xfrm>
              <a:off x="6310826" y="2951633"/>
              <a:ext cx="89429" cy="919162"/>
            </a:xfrm>
            <a:custGeom>
              <a:avLst/>
              <a:gdLst>
                <a:gd name="T0" fmla="*/ 18 w 49"/>
                <a:gd name="T1" fmla="*/ 0 h 403"/>
                <a:gd name="T2" fmla="*/ 12 w 49"/>
                <a:gd name="T3" fmla="*/ 18 h 403"/>
                <a:gd name="T4" fmla="*/ 12 w 49"/>
                <a:gd name="T5" fmla="*/ 36 h 403"/>
                <a:gd name="T6" fmla="*/ 12 w 49"/>
                <a:gd name="T7" fmla="*/ 54 h 403"/>
                <a:gd name="T8" fmla="*/ 12 w 49"/>
                <a:gd name="T9" fmla="*/ 72 h 403"/>
                <a:gd name="T10" fmla="*/ 24 w 49"/>
                <a:gd name="T11" fmla="*/ 90 h 403"/>
                <a:gd name="T12" fmla="*/ 24 w 49"/>
                <a:gd name="T13" fmla="*/ 108 h 403"/>
                <a:gd name="T14" fmla="*/ 30 w 49"/>
                <a:gd name="T15" fmla="*/ 126 h 403"/>
                <a:gd name="T16" fmla="*/ 36 w 49"/>
                <a:gd name="T17" fmla="*/ 144 h 403"/>
                <a:gd name="T18" fmla="*/ 36 w 49"/>
                <a:gd name="T19" fmla="*/ 162 h 403"/>
                <a:gd name="T20" fmla="*/ 48 w 49"/>
                <a:gd name="T21" fmla="*/ 180 h 403"/>
                <a:gd name="T22" fmla="*/ 48 w 49"/>
                <a:gd name="T23" fmla="*/ 198 h 403"/>
                <a:gd name="T24" fmla="*/ 48 w 49"/>
                <a:gd name="T25" fmla="*/ 216 h 403"/>
                <a:gd name="T26" fmla="*/ 48 w 49"/>
                <a:gd name="T27" fmla="*/ 234 h 403"/>
                <a:gd name="T28" fmla="*/ 48 w 49"/>
                <a:gd name="T29" fmla="*/ 252 h 403"/>
                <a:gd name="T30" fmla="*/ 48 w 49"/>
                <a:gd name="T31" fmla="*/ 270 h 403"/>
                <a:gd name="T32" fmla="*/ 42 w 49"/>
                <a:gd name="T33" fmla="*/ 288 h 403"/>
                <a:gd name="T34" fmla="*/ 36 w 49"/>
                <a:gd name="T35" fmla="*/ 306 h 403"/>
                <a:gd name="T36" fmla="*/ 30 w 49"/>
                <a:gd name="T37" fmla="*/ 324 h 403"/>
                <a:gd name="T38" fmla="*/ 18 w 49"/>
                <a:gd name="T39" fmla="*/ 342 h 403"/>
                <a:gd name="T40" fmla="*/ 12 w 49"/>
                <a:gd name="T41" fmla="*/ 366 h 403"/>
                <a:gd name="T42" fmla="*/ 12 w 49"/>
                <a:gd name="T43" fmla="*/ 384 h 403"/>
                <a:gd name="T44" fmla="*/ 0 w 49"/>
                <a:gd name="T45" fmla="*/ 402 h 403"/>
                <a:gd name="T46" fmla="*/ 0 w 49"/>
                <a:gd name="T47"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2098" name="Freeform 114"/>
            <p:cNvSpPr/>
            <p:nvPr/>
          </p:nvSpPr>
          <p:spPr bwMode="auto">
            <a:xfrm>
              <a:off x="6288469" y="3867621"/>
              <a:ext cx="24077" cy="454025"/>
            </a:xfrm>
            <a:custGeom>
              <a:avLst/>
              <a:gdLst>
                <a:gd name="T0" fmla="*/ 12 w 13"/>
                <a:gd name="T1" fmla="*/ 0 h 199"/>
                <a:gd name="T2" fmla="*/ 12 w 13"/>
                <a:gd name="T3" fmla="*/ 18 h 199"/>
                <a:gd name="T4" fmla="*/ 12 w 13"/>
                <a:gd name="T5" fmla="*/ 36 h 199"/>
                <a:gd name="T6" fmla="*/ 12 w 13"/>
                <a:gd name="T7" fmla="*/ 54 h 199"/>
                <a:gd name="T8" fmla="*/ 12 w 13"/>
                <a:gd name="T9" fmla="*/ 72 h 199"/>
                <a:gd name="T10" fmla="*/ 12 w 13"/>
                <a:gd name="T11" fmla="*/ 90 h 199"/>
                <a:gd name="T12" fmla="*/ 12 w 13"/>
                <a:gd name="T13" fmla="*/ 108 h 199"/>
                <a:gd name="T14" fmla="*/ 12 w 13"/>
                <a:gd name="T15" fmla="*/ 126 h 199"/>
                <a:gd name="T16" fmla="*/ 12 w 13"/>
                <a:gd name="T17" fmla="*/ 144 h 199"/>
                <a:gd name="T18" fmla="*/ 12 w 13"/>
                <a:gd name="T19" fmla="*/ 162 h 199"/>
                <a:gd name="T20" fmla="*/ 6 w 13"/>
                <a:gd name="T21" fmla="*/ 180 h 199"/>
                <a:gd name="T22" fmla="*/ 0 w 13"/>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anose="02010609060101010101" pitchFamily="2" charset="-122"/>
              </a:endParaRPr>
            </a:p>
          </p:txBody>
        </p:sp>
        <p:sp>
          <p:nvSpPr>
            <p:cNvPr id="42099" name="Arc 115"/>
            <p:cNvSpPr/>
            <p:nvPr/>
          </p:nvSpPr>
          <p:spPr bwMode="auto">
            <a:xfrm rot="540000">
              <a:off x="5230797" y="2689696"/>
              <a:ext cx="383514" cy="346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100" name="Text Box 116"/>
            <p:cNvSpPr txBox="1">
              <a:spLocks noChangeArrowheads="1"/>
            </p:cNvSpPr>
            <p:nvPr/>
          </p:nvSpPr>
          <p:spPr bwMode="auto">
            <a:xfrm>
              <a:off x="6334903" y="1592734"/>
              <a:ext cx="25074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anose="02010609060101010101" pitchFamily="2" charset="-122"/>
                </a:rPr>
                <a:t>  </a:t>
              </a:r>
              <a:r>
                <a:rPr kumimoji="1" lang="zh-CN" altLang="en-US" sz="2000" b="1">
                  <a:solidFill>
                    <a:srgbClr val="000099"/>
                  </a:solidFill>
                  <a:latin typeface="+mn-lt"/>
                  <a:ea typeface="黑体" panose="02010609060101010101" pitchFamily="2" charset="-122"/>
                </a:rPr>
                <a:t>包层</a:t>
              </a:r>
              <a:endParaRPr kumimoji="1" lang="zh-CN" altLang="en-US" sz="2000" b="1">
                <a:solidFill>
                  <a:srgbClr val="000099"/>
                </a:solidFill>
                <a:latin typeface="+mn-lt"/>
                <a:ea typeface="黑体" panose="02010609060101010101" pitchFamily="2" charset="-122"/>
              </a:endParaRPr>
            </a:p>
            <a:p>
              <a:pPr algn="l"/>
              <a:r>
                <a:rPr kumimoji="1" lang="zh-CN" altLang="en-US" sz="2000" b="1">
                  <a:solidFill>
                    <a:srgbClr val="000099"/>
                  </a:solidFill>
                  <a:latin typeface="+mn-lt"/>
                  <a:ea typeface="黑体" panose="02010609060101010101" pitchFamily="2" charset="-122"/>
                </a:rPr>
                <a:t>（低折射率的媒体）</a:t>
              </a:r>
              <a:endParaRPr kumimoji="1" lang="zh-CN" altLang="en-US" sz="2000" b="1">
                <a:solidFill>
                  <a:srgbClr val="000099"/>
                </a:solidFill>
                <a:latin typeface="+mn-lt"/>
                <a:ea typeface="黑体" panose="02010609060101010101" pitchFamily="2" charset="-122"/>
              </a:endParaRPr>
            </a:p>
          </p:txBody>
        </p:sp>
        <p:sp>
          <p:nvSpPr>
            <p:cNvPr id="42101" name="Line 117"/>
            <p:cNvSpPr>
              <a:spLocks noChangeShapeType="1"/>
            </p:cNvSpPr>
            <p:nvPr/>
          </p:nvSpPr>
          <p:spPr bwMode="auto">
            <a:xfrm flipH="1">
              <a:off x="6082094" y="4045420"/>
              <a:ext cx="706834" cy="10953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102" name="Text Box 118"/>
            <p:cNvSpPr txBox="1">
              <a:spLocks noChangeArrowheads="1"/>
            </p:cNvSpPr>
            <p:nvPr/>
          </p:nvSpPr>
          <p:spPr bwMode="auto">
            <a:xfrm>
              <a:off x="6647905" y="3751734"/>
              <a:ext cx="25074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dirty="0">
                  <a:solidFill>
                    <a:srgbClr val="000099"/>
                  </a:solidFill>
                  <a:latin typeface="+mn-lt"/>
                  <a:ea typeface="黑体" panose="02010609060101010101" pitchFamily="2" charset="-122"/>
                </a:rPr>
                <a:t>  </a:t>
              </a:r>
              <a:r>
                <a:rPr kumimoji="1" lang="zh-CN" altLang="en-US" sz="2000" b="1" dirty="0">
                  <a:solidFill>
                    <a:srgbClr val="000099"/>
                  </a:solidFill>
                  <a:latin typeface="+mn-lt"/>
                  <a:ea typeface="黑体" panose="02010609060101010101" pitchFamily="2" charset="-122"/>
                </a:rPr>
                <a:t>包层</a:t>
              </a:r>
              <a:endParaRPr kumimoji="1" lang="zh-CN" altLang="en-US" sz="2000" b="1" dirty="0">
                <a:solidFill>
                  <a:srgbClr val="000099"/>
                </a:solidFill>
                <a:latin typeface="+mn-lt"/>
                <a:ea typeface="黑体" panose="02010609060101010101" pitchFamily="2" charset="-122"/>
              </a:endParaRPr>
            </a:p>
            <a:p>
              <a:pPr algn="l"/>
              <a:r>
                <a:rPr kumimoji="1" lang="zh-CN" altLang="en-US" sz="2000" b="1" dirty="0">
                  <a:solidFill>
                    <a:srgbClr val="000099"/>
                  </a:solidFill>
                  <a:latin typeface="+mn-lt"/>
                  <a:ea typeface="黑体" panose="02010609060101010101" pitchFamily="2" charset="-122"/>
                </a:rPr>
                <a:t>（低折射率的媒体）</a:t>
              </a:r>
              <a:endParaRPr kumimoji="1" lang="zh-CN" altLang="en-US" sz="2000" b="1" dirty="0">
                <a:solidFill>
                  <a:srgbClr val="000099"/>
                </a:solidFill>
                <a:latin typeface="+mn-lt"/>
                <a:ea typeface="黑体" panose="02010609060101010101" pitchFamily="2" charset="-122"/>
              </a:endParaRPr>
            </a:p>
          </p:txBody>
        </p:sp>
        <p:sp>
          <p:nvSpPr>
            <p:cNvPr id="42103" name="Text Box 119"/>
            <p:cNvSpPr txBox="1">
              <a:spLocks noChangeArrowheads="1"/>
            </p:cNvSpPr>
            <p:nvPr/>
          </p:nvSpPr>
          <p:spPr bwMode="auto">
            <a:xfrm>
              <a:off x="6725296" y="2676996"/>
              <a:ext cx="276420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2000" b="1" dirty="0">
                  <a:solidFill>
                    <a:srgbClr val="000099"/>
                  </a:solidFill>
                  <a:latin typeface="+mn-lt"/>
                  <a:ea typeface="黑体" panose="02010609060101010101" pitchFamily="2" charset="-122"/>
                </a:rPr>
                <a:t>   </a:t>
              </a:r>
              <a:r>
                <a:rPr kumimoji="1" lang="zh-CN" altLang="en-US" sz="2000" b="1" dirty="0">
                  <a:solidFill>
                    <a:srgbClr val="000099"/>
                  </a:solidFill>
                  <a:latin typeface="+mn-lt"/>
                  <a:ea typeface="黑体" panose="02010609060101010101" pitchFamily="2" charset="-122"/>
                </a:rPr>
                <a:t>纤芯</a:t>
              </a:r>
              <a:endParaRPr kumimoji="1" lang="zh-CN" altLang="en-US" sz="2000" b="1" dirty="0">
                <a:solidFill>
                  <a:srgbClr val="000099"/>
                </a:solidFill>
                <a:latin typeface="+mn-lt"/>
                <a:ea typeface="黑体" panose="02010609060101010101" pitchFamily="2" charset="-122"/>
              </a:endParaRPr>
            </a:p>
            <a:p>
              <a:pPr algn="l"/>
              <a:r>
                <a:rPr kumimoji="1" lang="zh-CN" altLang="en-US" sz="2000" b="1" dirty="0">
                  <a:solidFill>
                    <a:srgbClr val="000099"/>
                  </a:solidFill>
                  <a:latin typeface="+mn-lt"/>
                  <a:ea typeface="黑体" panose="02010609060101010101" pitchFamily="2" charset="-122"/>
                </a:rPr>
                <a:t>（高折射率的媒体）            </a:t>
              </a:r>
              <a:endParaRPr kumimoji="1" lang="zh-CN" altLang="en-US" sz="2000" b="1" dirty="0">
                <a:solidFill>
                  <a:srgbClr val="000099"/>
                </a:solidFill>
                <a:latin typeface="+mn-lt"/>
                <a:ea typeface="黑体" panose="02010609060101010101" pitchFamily="2" charset="-122"/>
              </a:endParaRPr>
            </a:p>
          </p:txBody>
        </p:sp>
        <p:sp>
          <p:nvSpPr>
            <p:cNvPr id="42104" name="AutoShape 120"/>
            <p:cNvSpPr>
              <a:spLocks noChangeArrowheads="1"/>
            </p:cNvSpPr>
            <p:nvPr/>
          </p:nvSpPr>
          <p:spPr bwMode="auto">
            <a:xfrm rot="5400000">
              <a:off x="541256" y="2682089"/>
              <a:ext cx="1885950" cy="1415389"/>
            </a:xfrm>
            <a:prstGeom prst="can">
              <a:avLst>
                <a:gd name="adj" fmla="val 29815"/>
              </a:avLst>
            </a:prstGeom>
            <a:gradFill rotWithShape="1">
              <a:gsLst>
                <a:gs pos="0">
                  <a:srgbClr val="66FFFF">
                    <a:gamma/>
                    <a:shade val="46275"/>
                    <a:invGamma/>
                  </a:srgbClr>
                </a:gs>
                <a:gs pos="50000">
                  <a:srgbClr val="66FFFF"/>
                </a:gs>
                <a:gs pos="100000">
                  <a:srgbClr val="66FFFF">
                    <a:gamma/>
                    <a:shade val="46275"/>
                    <a:invGamma/>
                  </a:srgbClr>
                </a:gs>
              </a:gsLst>
              <a:lin ang="0" scaled="1"/>
            </a:gradFill>
            <a:ln w="1270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105" name="AutoShape 121"/>
            <p:cNvSpPr>
              <a:spLocks noChangeArrowheads="1"/>
            </p:cNvSpPr>
            <p:nvPr/>
          </p:nvSpPr>
          <p:spPr bwMode="auto">
            <a:xfrm rot="5400000">
              <a:off x="1828784" y="3062493"/>
              <a:ext cx="901700" cy="708554"/>
            </a:xfrm>
            <a:prstGeom prst="can">
              <a:avLst>
                <a:gd name="adj" fmla="val 27343"/>
              </a:avLst>
            </a:prstGeom>
            <a:solidFill>
              <a:srgbClr val="FFFFFF"/>
            </a:solidFill>
            <a:ln w="1270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106" name="Text Box 122"/>
            <p:cNvSpPr txBox="1">
              <a:spLocks noChangeArrowheads="1"/>
            </p:cNvSpPr>
            <p:nvPr/>
          </p:nvSpPr>
          <p:spPr bwMode="auto">
            <a:xfrm>
              <a:off x="1218523" y="1489545"/>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99"/>
                  </a:solidFill>
                  <a:latin typeface="+mn-lt"/>
                  <a:ea typeface="黑体" panose="02010609060101010101" pitchFamily="2" charset="-122"/>
                </a:rPr>
                <a:t>包层</a:t>
              </a:r>
              <a:endParaRPr kumimoji="1" lang="zh-CN" altLang="en-US" sz="2000" b="1" dirty="0">
                <a:solidFill>
                  <a:srgbClr val="000099"/>
                </a:solidFill>
                <a:latin typeface="+mn-lt"/>
                <a:ea typeface="黑体" panose="02010609060101010101" pitchFamily="2" charset="-122"/>
              </a:endParaRPr>
            </a:p>
          </p:txBody>
        </p:sp>
        <p:sp>
          <p:nvSpPr>
            <p:cNvPr id="42107" name="Line 123"/>
            <p:cNvSpPr>
              <a:spLocks noChangeShapeType="1"/>
            </p:cNvSpPr>
            <p:nvPr/>
          </p:nvSpPr>
          <p:spPr bwMode="auto">
            <a:xfrm flipH="1">
              <a:off x="1572800" y="2076920"/>
              <a:ext cx="3440" cy="65563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2108" name="Text Box 124"/>
            <p:cNvSpPr txBox="1">
              <a:spLocks noChangeArrowheads="1"/>
            </p:cNvSpPr>
            <p:nvPr/>
          </p:nvSpPr>
          <p:spPr bwMode="auto">
            <a:xfrm>
              <a:off x="2191925" y="1857846"/>
              <a:ext cx="754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rgbClr val="000099"/>
                  </a:solidFill>
                  <a:latin typeface="+mn-lt"/>
                  <a:ea typeface="黑体" panose="02010609060101010101" pitchFamily="2" charset="-122"/>
                </a:rPr>
                <a:t>纤芯</a:t>
              </a:r>
              <a:endParaRPr kumimoji="1" lang="zh-CN" altLang="en-US" sz="2000" b="1">
                <a:solidFill>
                  <a:srgbClr val="000099"/>
                </a:solidFill>
                <a:latin typeface="+mn-lt"/>
                <a:ea typeface="黑体" panose="02010609060101010101" pitchFamily="2" charset="-122"/>
              </a:endParaRPr>
            </a:p>
          </p:txBody>
        </p:sp>
        <p:sp>
          <p:nvSpPr>
            <p:cNvPr id="42109" name="Line 125"/>
            <p:cNvSpPr>
              <a:spLocks noChangeShapeType="1"/>
            </p:cNvSpPr>
            <p:nvPr/>
          </p:nvSpPr>
          <p:spPr bwMode="auto">
            <a:xfrm flipH="1">
              <a:off x="2186765" y="2295996"/>
              <a:ext cx="270008" cy="874713"/>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anose="02010609060101010101" pitchFamily="2" charset="-122"/>
              </a:endParaRPr>
            </a:p>
          </p:txBody>
        </p:sp>
      </p:grpSp>
      <p:sp>
        <p:nvSpPr>
          <p:cNvPr id="4" name="矩形 3"/>
          <p:cNvSpPr/>
          <p:nvPr/>
        </p:nvSpPr>
        <p:spPr>
          <a:xfrm>
            <a:off x="2288704" y="3933056"/>
            <a:ext cx="4863478" cy="461665"/>
          </a:xfrm>
          <a:prstGeom prst="rect">
            <a:avLst/>
          </a:prstGeom>
        </p:spPr>
        <p:txBody>
          <a:bodyPr wrap="square">
            <a:spAutoFit/>
          </a:bodyPr>
          <a:lstStyle/>
          <a:p>
            <a:pPr algn="ctr"/>
            <a:r>
              <a:rPr lang="zh-CN" altLang="zh-CN" sz="2400" b="1" dirty="0">
                <a:latin typeface="+mn-lt"/>
                <a:ea typeface="黑体" panose="02010609060101010101" pitchFamily="2" charset="-122"/>
              </a:rPr>
              <a:t>光线在光纤中的折射</a:t>
            </a:r>
            <a:endParaRPr lang="zh-CN" altLang="en-US" sz="2400" b="1" dirty="0">
              <a:latin typeface="+mn-lt"/>
              <a:ea typeface="黑体" panose="02010609060101010101" pitchFamily="2" charset="-122"/>
            </a:endParaRPr>
          </a:p>
        </p:txBody>
      </p:sp>
      <p:sp>
        <p:nvSpPr>
          <p:cNvPr id="5" name="矩形 4"/>
          <p:cNvSpPr/>
          <p:nvPr/>
        </p:nvSpPr>
        <p:spPr>
          <a:xfrm>
            <a:off x="848544" y="4581128"/>
            <a:ext cx="8712968" cy="1384995"/>
          </a:xfrm>
          <a:prstGeom prst="rect">
            <a:avLst/>
          </a:prstGeom>
          <a:solidFill>
            <a:srgbClr val="FFFF66"/>
          </a:solidFill>
          <a:ln>
            <a:solidFill>
              <a:srgbClr val="000066"/>
            </a:solidFill>
          </a:ln>
        </p:spPr>
        <p:txBody>
          <a:bodyPr wrap="square">
            <a:spAutoFit/>
          </a:bodyPr>
          <a:lstStyle/>
          <a:p>
            <a:r>
              <a:rPr lang="zh-CN" altLang="zh-CN" sz="2800" b="1" dirty="0">
                <a:solidFill>
                  <a:srgbClr val="000099"/>
                </a:solidFill>
                <a:latin typeface="+mn-lt"/>
                <a:ea typeface="黑体" panose="02010609060101010101" pitchFamily="2" charset="-122"/>
              </a:rPr>
              <a:t>当光线从高折射率的媒体射向低折射率的媒体时，其折射角将大于入射角。因此，如果入射角足够大，就会出现全反射</a:t>
            </a:r>
            <a:r>
              <a:rPr lang="zh-CN" altLang="en-US" sz="2800" b="1" dirty="0">
                <a:solidFill>
                  <a:srgbClr val="000099"/>
                </a:solidFill>
                <a:latin typeface="+mn-lt"/>
                <a:ea typeface="黑体" panose="02010609060101010101" pitchFamily="2" charset="-122"/>
              </a:rPr>
              <a:t>，</a:t>
            </a:r>
            <a:r>
              <a:rPr lang="zh-CN" altLang="zh-CN" sz="2800" b="1" dirty="0">
                <a:solidFill>
                  <a:srgbClr val="000099"/>
                </a:solidFill>
                <a:latin typeface="+mn-lt"/>
                <a:ea typeface="黑体" panose="02010609060101010101" pitchFamily="2" charset="-122"/>
              </a:rPr>
              <a:t>光也就沿着光纤传输下去</a:t>
            </a:r>
            <a:r>
              <a:rPr lang="zh-CN" altLang="en-US" sz="2800" b="1" dirty="0">
                <a:solidFill>
                  <a:srgbClr val="000099"/>
                </a:solidFill>
                <a:latin typeface="+mn-lt"/>
                <a:ea typeface="黑体" panose="02010609060101010101" pitchFamily="2" charset="-122"/>
              </a:rPr>
              <a:t>。</a:t>
            </a:r>
            <a:endParaRPr lang="zh-CN" altLang="en-US" sz="2800" b="1" dirty="0">
              <a:solidFill>
                <a:srgbClr val="000099"/>
              </a:solidFill>
              <a:latin typeface="+mn-lt"/>
              <a:ea typeface="黑体" panose="02010609060101010101" pitchFamily="2" charset="-122"/>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a:r>
              <a:rPr lang="zh-CN" altLang="en-US"/>
              <a:t>光纤的工作原理</a:t>
            </a:r>
            <a:endParaRPr lang="zh-CN" altLang="en-US"/>
          </a:p>
        </p:txBody>
      </p:sp>
      <p:grpSp>
        <p:nvGrpSpPr>
          <p:cNvPr id="2" name="组合 1"/>
          <p:cNvGrpSpPr/>
          <p:nvPr/>
        </p:nvGrpSpPr>
        <p:grpSpPr>
          <a:xfrm>
            <a:off x="980934" y="1268760"/>
            <a:ext cx="7644474" cy="2016125"/>
            <a:chOff x="741231" y="1989139"/>
            <a:chExt cx="7644474" cy="2016125"/>
          </a:xfrm>
        </p:grpSpPr>
        <p:sp>
          <p:nvSpPr>
            <p:cNvPr id="122883" name="Rectangle 3"/>
            <p:cNvSpPr>
              <a:spLocks noChangeArrowheads="1"/>
            </p:cNvSpPr>
            <p:nvPr/>
          </p:nvSpPr>
          <p:spPr bwMode="auto">
            <a:xfrm>
              <a:off x="2884091" y="3170239"/>
              <a:ext cx="5298678" cy="2444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4" name="Rectangle 4"/>
            <p:cNvSpPr>
              <a:spLocks noChangeArrowheads="1"/>
            </p:cNvSpPr>
            <p:nvPr/>
          </p:nvSpPr>
          <p:spPr bwMode="auto">
            <a:xfrm>
              <a:off x="2884091" y="3414713"/>
              <a:ext cx="5298678" cy="344487"/>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5" name="Rectangle 5"/>
            <p:cNvSpPr>
              <a:spLocks noChangeArrowheads="1"/>
            </p:cNvSpPr>
            <p:nvPr/>
          </p:nvSpPr>
          <p:spPr bwMode="auto">
            <a:xfrm>
              <a:off x="2884091" y="3759201"/>
              <a:ext cx="5298678" cy="246063"/>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6" name="AutoShape 6"/>
            <p:cNvSpPr>
              <a:spLocks noChangeArrowheads="1"/>
            </p:cNvSpPr>
            <p:nvPr/>
          </p:nvSpPr>
          <p:spPr bwMode="auto">
            <a:xfrm rot="5400000">
              <a:off x="1524133" y="3116528"/>
              <a:ext cx="835025" cy="942446"/>
            </a:xfrm>
            <a:prstGeom prst="can">
              <a:avLst>
                <a:gd name="adj" fmla="val 26046"/>
              </a:avLst>
            </a:prstGeom>
            <a:gradFill rotWithShape="1">
              <a:gsLst>
                <a:gs pos="0">
                  <a:srgbClr val="DDDDDD">
                    <a:gamma/>
                    <a:shade val="46275"/>
                    <a:invGamma/>
                  </a:srgbClr>
                </a:gs>
                <a:gs pos="50000">
                  <a:srgbClr val="DDDDDD"/>
                </a:gs>
                <a:gs pos="100000">
                  <a:srgbClr val="DDDDDD">
                    <a:gamma/>
                    <a:shade val="46275"/>
                    <a:invGamma/>
                  </a:srgb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7" name="AutoShape 7"/>
            <p:cNvSpPr>
              <a:spLocks noChangeArrowheads="1"/>
            </p:cNvSpPr>
            <p:nvPr/>
          </p:nvSpPr>
          <p:spPr bwMode="auto">
            <a:xfrm rot="5400000">
              <a:off x="2299098" y="3351345"/>
              <a:ext cx="344487" cy="471223"/>
            </a:xfrm>
            <a:prstGeom prst="can">
              <a:avLst>
                <a:gd name="adj" fmla="val 20711"/>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nvGrpSpPr>
            <p:cNvPr id="122888" name="Group 8"/>
            <p:cNvGrpSpPr/>
            <p:nvPr/>
          </p:nvGrpSpPr>
          <p:grpSpPr bwMode="auto">
            <a:xfrm>
              <a:off x="2884091" y="3170239"/>
              <a:ext cx="5298678" cy="835025"/>
              <a:chOff x="912" y="912"/>
              <a:chExt cx="4608" cy="816"/>
            </a:xfrm>
          </p:grpSpPr>
          <p:sp>
            <p:nvSpPr>
              <p:cNvPr id="122889" name="Line 9"/>
              <p:cNvSpPr>
                <a:spLocks noChangeShapeType="1"/>
              </p:cNvSpPr>
              <p:nvPr/>
            </p:nvSpPr>
            <p:spPr bwMode="auto">
              <a:xfrm>
                <a:off x="912" y="91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0" name="Line 10"/>
              <p:cNvSpPr>
                <a:spLocks noChangeShapeType="1"/>
              </p:cNvSpPr>
              <p:nvPr/>
            </p:nvSpPr>
            <p:spPr bwMode="auto">
              <a:xfrm>
                <a:off x="912" y="115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1" name="Line 11"/>
              <p:cNvSpPr>
                <a:spLocks noChangeShapeType="1"/>
              </p:cNvSpPr>
              <p:nvPr/>
            </p:nvSpPr>
            <p:spPr bwMode="auto">
              <a:xfrm>
                <a:off x="912" y="148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2" name="Line 12"/>
              <p:cNvSpPr>
                <a:spLocks noChangeShapeType="1"/>
              </p:cNvSpPr>
              <p:nvPr/>
            </p:nvSpPr>
            <p:spPr bwMode="auto">
              <a:xfrm>
                <a:off x="912" y="172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grpSp>
        <p:sp>
          <p:nvSpPr>
            <p:cNvPr id="122893" name="Line 13"/>
            <p:cNvSpPr>
              <a:spLocks noChangeShapeType="1"/>
            </p:cNvSpPr>
            <p:nvPr/>
          </p:nvSpPr>
          <p:spPr bwMode="auto">
            <a:xfrm>
              <a:off x="2777465" y="3584576"/>
              <a:ext cx="5608240" cy="3175"/>
            </a:xfrm>
            <a:prstGeom prst="line">
              <a:avLst/>
            </a:prstGeom>
            <a:noFill/>
            <a:ln w="19050">
              <a:solidFill>
                <a:srgbClr val="333399"/>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4" name="Text Box 14"/>
            <p:cNvSpPr txBox="1">
              <a:spLocks noChangeArrowheads="1"/>
            </p:cNvSpPr>
            <p:nvPr/>
          </p:nvSpPr>
          <p:spPr bwMode="auto">
            <a:xfrm>
              <a:off x="2144581" y="1989139"/>
              <a:ext cx="1217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黑体" panose="02010609060101010101" pitchFamily="2" charset="-122"/>
                  <a:ea typeface="黑体" panose="02010609060101010101" pitchFamily="2" charset="-122"/>
                </a:rPr>
                <a:t>高折射率</a:t>
              </a:r>
              <a:endParaRPr kumimoji="1" lang="zh-CN" altLang="en-US" sz="2000" b="1" dirty="0">
                <a:solidFill>
                  <a:srgbClr val="000099"/>
                </a:solidFill>
                <a:latin typeface="黑体" panose="02010609060101010101" pitchFamily="2" charset="-122"/>
                <a:ea typeface="黑体" panose="02010609060101010101" pitchFamily="2" charset="-122"/>
              </a:endParaRPr>
            </a:p>
            <a:p>
              <a:r>
                <a:rPr kumimoji="1" lang="en-US" altLang="zh-CN" sz="2000" b="1" dirty="0">
                  <a:solidFill>
                    <a:srgbClr val="000099"/>
                  </a:solidFill>
                  <a:latin typeface="黑体" panose="02010609060101010101" pitchFamily="2" charset="-122"/>
                  <a:ea typeface="黑体" panose="02010609060101010101" pitchFamily="2" charset="-122"/>
                </a:rPr>
                <a:t>(</a:t>
              </a:r>
              <a:r>
                <a:rPr kumimoji="1" lang="zh-CN" altLang="en-US" sz="2000" b="1" dirty="0">
                  <a:solidFill>
                    <a:srgbClr val="000099"/>
                  </a:solidFill>
                  <a:latin typeface="黑体" panose="02010609060101010101" pitchFamily="2" charset="-122"/>
                  <a:ea typeface="黑体" panose="02010609060101010101" pitchFamily="2" charset="-122"/>
                </a:rPr>
                <a:t>纤芯</a:t>
              </a:r>
              <a:r>
                <a:rPr kumimoji="1" lang="en-US" altLang="zh-CN" sz="2000" b="1" dirty="0">
                  <a:solidFill>
                    <a:srgbClr val="000099"/>
                  </a:solidFill>
                  <a:latin typeface="黑体" panose="02010609060101010101" pitchFamily="2" charset="-122"/>
                  <a:ea typeface="黑体" panose="02010609060101010101" pitchFamily="2" charset="-122"/>
                </a:rPr>
                <a:t>)</a:t>
              </a:r>
              <a:endParaRPr kumimoji="1" lang="en-US" altLang="zh-CN" sz="2000" b="1" dirty="0">
                <a:solidFill>
                  <a:srgbClr val="000099"/>
                </a:solidFill>
                <a:latin typeface="黑体" panose="02010609060101010101" pitchFamily="2" charset="-122"/>
                <a:ea typeface="黑体" panose="02010609060101010101" pitchFamily="2" charset="-122"/>
              </a:endParaRPr>
            </a:p>
          </p:txBody>
        </p:sp>
        <p:sp>
          <p:nvSpPr>
            <p:cNvPr id="122895" name="Text Box 15"/>
            <p:cNvSpPr txBox="1">
              <a:spLocks noChangeArrowheads="1"/>
            </p:cNvSpPr>
            <p:nvPr/>
          </p:nvSpPr>
          <p:spPr bwMode="auto">
            <a:xfrm>
              <a:off x="741231" y="1989139"/>
              <a:ext cx="1217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黑体" panose="02010609060101010101" pitchFamily="2" charset="-122"/>
                  <a:ea typeface="黑体" panose="02010609060101010101" pitchFamily="2" charset="-122"/>
                </a:rPr>
                <a:t>低折射率</a:t>
              </a:r>
              <a:endParaRPr kumimoji="1" lang="zh-CN" altLang="en-US" sz="2000" b="1" dirty="0">
                <a:solidFill>
                  <a:srgbClr val="000099"/>
                </a:solidFill>
                <a:latin typeface="黑体" panose="02010609060101010101" pitchFamily="2" charset="-122"/>
                <a:ea typeface="黑体" panose="02010609060101010101" pitchFamily="2" charset="-122"/>
              </a:endParaRPr>
            </a:p>
            <a:p>
              <a:r>
                <a:rPr kumimoji="1" lang="en-US" altLang="zh-CN" sz="2000" b="1" dirty="0">
                  <a:solidFill>
                    <a:srgbClr val="000099"/>
                  </a:solidFill>
                  <a:latin typeface="黑体" panose="02010609060101010101" pitchFamily="2" charset="-122"/>
                  <a:ea typeface="黑体" panose="02010609060101010101" pitchFamily="2" charset="-122"/>
                </a:rPr>
                <a:t>(</a:t>
              </a:r>
              <a:r>
                <a:rPr kumimoji="1" lang="zh-CN" altLang="en-US" sz="2000" b="1" dirty="0">
                  <a:solidFill>
                    <a:srgbClr val="000099"/>
                  </a:solidFill>
                  <a:latin typeface="黑体" panose="02010609060101010101" pitchFamily="2" charset="-122"/>
                  <a:ea typeface="黑体" panose="02010609060101010101" pitchFamily="2" charset="-122"/>
                </a:rPr>
                <a:t>包层</a:t>
              </a:r>
              <a:r>
                <a:rPr kumimoji="1" lang="en-US" altLang="zh-CN" sz="2000" b="1" dirty="0">
                  <a:solidFill>
                    <a:srgbClr val="000099"/>
                  </a:solidFill>
                  <a:latin typeface="黑体" panose="02010609060101010101" pitchFamily="2" charset="-122"/>
                  <a:ea typeface="黑体" panose="02010609060101010101" pitchFamily="2" charset="-122"/>
                </a:rPr>
                <a:t>)</a:t>
              </a:r>
              <a:endParaRPr kumimoji="1" lang="en-US" altLang="zh-CN" sz="2000" b="1" dirty="0">
                <a:solidFill>
                  <a:srgbClr val="000099"/>
                </a:solidFill>
                <a:latin typeface="黑体" panose="02010609060101010101" pitchFamily="2" charset="-122"/>
                <a:ea typeface="黑体" panose="02010609060101010101" pitchFamily="2" charset="-122"/>
              </a:endParaRPr>
            </a:p>
          </p:txBody>
        </p:sp>
        <p:sp>
          <p:nvSpPr>
            <p:cNvPr id="122896" name="Line 16"/>
            <p:cNvSpPr>
              <a:spLocks noChangeShapeType="1"/>
            </p:cNvSpPr>
            <p:nvPr/>
          </p:nvSpPr>
          <p:spPr bwMode="auto">
            <a:xfrm flipH="1">
              <a:off x="2529814" y="2708275"/>
              <a:ext cx="239051" cy="70643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7" name="Line 17"/>
            <p:cNvSpPr>
              <a:spLocks noChangeShapeType="1"/>
            </p:cNvSpPr>
            <p:nvPr/>
          </p:nvSpPr>
          <p:spPr bwMode="auto">
            <a:xfrm>
              <a:off x="1520296" y="2636838"/>
              <a:ext cx="421350" cy="5334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8" name="Text Box 18"/>
            <p:cNvSpPr txBox="1">
              <a:spLocks noChangeArrowheads="1"/>
            </p:cNvSpPr>
            <p:nvPr/>
          </p:nvSpPr>
          <p:spPr bwMode="auto">
            <a:xfrm>
              <a:off x="3002756" y="2733676"/>
              <a:ext cx="48301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99"/>
                  </a:solidFill>
                  <a:latin typeface="黑体" panose="02010609060101010101" pitchFamily="2" charset="-122"/>
                  <a:ea typeface="黑体" panose="02010609060101010101" pitchFamily="2" charset="-122"/>
                </a:rPr>
                <a:t>光线在纤芯中传输的方式是不断地全反射</a:t>
              </a:r>
              <a:endParaRPr kumimoji="1" lang="zh-CN" altLang="en-US" sz="2000" b="1" dirty="0">
                <a:solidFill>
                  <a:srgbClr val="000099"/>
                </a:solidFill>
                <a:latin typeface="黑体" panose="02010609060101010101" pitchFamily="2" charset="-122"/>
                <a:ea typeface="黑体" panose="02010609060101010101" pitchFamily="2" charset="-122"/>
              </a:endParaRPr>
            </a:p>
          </p:txBody>
        </p:sp>
      </p:grpSp>
      <p:sp>
        <p:nvSpPr>
          <p:cNvPr id="122899" name="Freeform 19"/>
          <p:cNvSpPr/>
          <p:nvPr/>
        </p:nvSpPr>
        <p:spPr bwMode="auto">
          <a:xfrm>
            <a:off x="3153030" y="2695456"/>
            <a:ext cx="5276321" cy="343365"/>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0000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22" name="矩形 21"/>
          <p:cNvSpPr/>
          <p:nvPr/>
        </p:nvSpPr>
        <p:spPr>
          <a:xfrm>
            <a:off x="2144688" y="3573016"/>
            <a:ext cx="5502539" cy="461665"/>
          </a:xfrm>
          <a:prstGeom prst="rect">
            <a:avLst/>
          </a:prstGeom>
        </p:spPr>
        <p:txBody>
          <a:bodyPr wrap="square">
            <a:spAutoFit/>
          </a:bodyPr>
          <a:lstStyle/>
          <a:p>
            <a:pPr algn="ctr"/>
            <a:r>
              <a:rPr lang="zh-CN" altLang="zh-CN" sz="2400" b="1" dirty="0">
                <a:latin typeface="+mn-lt"/>
                <a:ea typeface="黑体" panose="02010609060101010101" pitchFamily="2" charset="-122"/>
              </a:rPr>
              <a:t>光波在纤芯中的传播</a:t>
            </a:r>
            <a:endParaRPr lang="zh-CN" altLang="en-US" sz="2400" b="1" dirty="0">
              <a:latin typeface="+mn-lt"/>
              <a:ea typeface="黑体" panose="02010609060101010101" pitchFamily="2" charset="-122"/>
            </a:endParaRPr>
          </a:p>
        </p:txBody>
      </p:sp>
      <p:sp>
        <p:nvSpPr>
          <p:cNvPr id="3" name="矩形 2"/>
          <p:cNvSpPr/>
          <p:nvPr/>
        </p:nvSpPr>
        <p:spPr>
          <a:xfrm>
            <a:off x="848544" y="4275093"/>
            <a:ext cx="8640960" cy="954107"/>
          </a:xfrm>
          <a:prstGeom prst="rect">
            <a:avLst/>
          </a:prstGeom>
          <a:solidFill>
            <a:srgbClr val="FFFF66"/>
          </a:solidFill>
          <a:ln>
            <a:solidFill>
              <a:srgbClr val="000066"/>
            </a:solidFill>
          </a:ln>
        </p:spPr>
        <p:txBody>
          <a:bodyPr wrap="square">
            <a:spAutoFit/>
          </a:bodyPr>
          <a:lstStyle/>
          <a:p>
            <a:r>
              <a:rPr lang="zh-CN" altLang="zh-CN" sz="2800" b="1" dirty="0">
                <a:solidFill>
                  <a:srgbClr val="000099"/>
                </a:solidFill>
                <a:latin typeface="+mn-lt"/>
                <a:ea typeface="黑体" panose="02010609060101010101" pitchFamily="2" charset="-122"/>
              </a:rPr>
              <a:t>只要从纤芯中射到纤芯表面的光线的入射角大于某个临界角度，就可产生全反射</a:t>
            </a:r>
            <a:r>
              <a:rPr lang="zh-CN" altLang="en-US" sz="2800" b="1" dirty="0">
                <a:solidFill>
                  <a:srgbClr val="000099"/>
                </a:solidFill>
                <a:latin typeface="+mn-lt"/>
                <a:ea typeface="黑体" panose="02010609060101010101" pitchFamily="2" charset="-122"/>
              </a:rPr>
              <a:t>。</a:t>
            </a:r>
            <a:endParaRPr lang="zh-CN" altLang="en-US" sz="2800" b="1" dirty="0">
              <a:solidFill>
                <a:srgbClr val="000099"/>
              </a:solidFill>
              <a:latin typeface="+mn-lt"/>
              <a:ea typeface="黑体" panose="02010609060101010101" pitchFamily="2" charset="-122"/>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899"/>
                                        </p:tgtEl>
                                        <p:attrNameLst>
                                          <p:attrName>style.visibility</p:attrName>
                                        </p:attrNameLst>
                                      </p:cBhvr>
                                      <p:to>
                                        <p:strVal val="visible"/>
                                      </p:to>
                                    </p:set>
                                    <p:animEffect transition="in" filter="wipe(left)">
                                      <p:cBhvr>
                                        <p:cTn id="7" dur="2000"/>
                                        <p:tgtEl>
                                          <p:spTgt spid="122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0" y="188640"/>
            <a:ext cx="8337376" cy="792088"/>
          </a:xfrm>
        </p:spPr>
        <p:txBody>
          <a:bodyPr/>
          <a:lstStyle/>
          <a:p>
            <a:pPr eaLnBrk="1" hangingPunct="1"/>
            <a:r>
              <a:rPr lang="zh-CN" altLang="en-US" sz="3600" dirty="0"/>
              <a:t>中心束管式多芯光缆的</a:t>
            </a:r>
            <a:br>
              <a:rPr lang="en-US" altLang="zh-CN" sz="3600" dirty="0"/>
            </a:br>
            <a:r>
              <a:rPr lang="zh-CN" altLang="en-US" sz="3600" dirty="0"/>
              <a:t>剖面结构示意图</a:t>
            </a:r>
            <a:endParaRPr lang="zh-CN" altLang="en-US" sz="3600" dirty="0"/>
          </a:p>
        </p:txBody>
      </p:sp>
      <p:grpSp>
        <p:nvGrpSpPr>
          <p:cNvPr id="71683" name="Group 220"/>
          <p:cNvGrpSpPr/>
          <p:nvPr/>
        </p:nvGrpSpPr>
        <p:grpSpPr bwMode="auto">
          <a:xfrm>
            <a:off x="760288" y="1484784"/>
            <a:ext cx="8585200" cy="4419600"/>
            <a:chOff x="383" y="1026"/>
            <a:chExt cx="4992" cy="2784"/>
          </a:xfrm>
        </p:grpSpPr>
        <p:sp>
          <p:nvSpPr>
            <p:cNvPr id="71685" name="Rectangle 112"/>
            <p:cNvSpPr>
              <a:spLocks noChangeArrowheads="1"/>
            </p:cNvSpPr>
            <p:nvPr/>
          </p:nvSpPr>
          <p:spPr bwMode="auto">
            <a:xfrm>
              <a:off x="383" y="1026"/>
              <a:ext cx="4992" cy="2784"/>
            </a:xfrm>
            <a:prstGeom prst="rect">
              <a:avLst/>
            </a:prstGeom>
            <a:gradFill rotWithShape="0">
              <a:gsLst>
                <a:gs pos="0">
                  <a:srgbClr val="000000"/>
                </a:gs>
                <a:gs pos="100000">
                  <a:srgbClr val="3333CC"/>
                </a:gs>
              </a:gsLst>
              <a:lin ang="5400000" scaled="1"/>
            </a:gra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6" name="Oval 113" descr="25%"/>
            <p:cNvSpPr>
              <a:spLocks noChangeArrowheads="1"/>
            </p:cNvSpPr>
            <p:nvPr/>
          </p:nvSpPr>
          <p:spPr bwMode="auto">
            <a:xfrm>
              <a:off x="1528" y="2997"/>
              <a:ext cx="465" cy="465"/>
            </a:xfrm>
            <a:prstGeom prst="ellipse">
              <a:avLst/>
            </a:prstGeom>
            <a:pattFill prst="pct25">
              <a:fgClr>
                <a:srgbClr val="00CC99"/>
              </a:fgClr>
              <a:bgClr>
                <a:srgbClr val="FFFFFF"/>
              </a:bgClr>
            </a:patt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7" name="Oval 114" descr="小纸屑"/>
            <p:cNvSpPr>
              <a:spLocks noChangeArrowheads="1"/>
            </p:cNvSpPr>
            <p:nvPr/>
          </p:nvSpPr>
          <p:spPr bwMode="auto">
            <a:xfrm>
              <a:off x="1638" y="3113"/>
              <a:ext cx="246" cy="246"/>
            </a:xfrm>
            <a:prstGeom prst="ellipse">
              <a:avLst/>
            </a:prstGeom>
            <a:pattFill prst="smConfetti">
              <a:fgClr>
                <a:srgbClr val="3333CC"/>
              </a:fgClr>
              <a:bgClr>
                <a:srgbClr val="FFFFFF"/>
              </a:bgClr>
            </a:patt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688" name="Group 115"/>
            <p:cNvGrpSpPr/>
            <p:nvPr/>
          </p:nvGrpSpPr>
          <p:grpSpPr bwMode="auto">
            <a:xfrm>
              <a:off x="1792" y="2987"/>
              <a:ext cx="1228" cy="479"/>
              <a:chOff x="1460" y="3056"/>
              <a:chExt cx="1228" cy="479"/>
            </a:xfrm>
          </p:grpSpPr>
          <p:sp>
            <p:nvSpPr>
              <p:cNvPr id="71787" name="Rectangle 116" descr="20%"/>
              <p:cNvSpPr>
                <a:spLocks noChangeArrowheads="1"/>
              </p:cNvSpPr>
              <p:nvPr/>
            </p:nvSpPr>
            <p:spPr bwMode="auto">
              <a:xfrm>
                <a:off x="1874" y="3056"/>
                <a:ext cx="814" cy="471"/>
              </a:xfrm>
              <a:prstGeom prst="rect">
                <a:avLst/>
              </a:prstGeom>
              <a:pattFill prst="pct20">
                <a:fgClr>
                  <a:srgbClr val="00CC99"/>
                </a:fgClr>
                <a:bgClr>
                  <a:srgbClr val="FFFFFF"/>
                </a:bgClr>
              </a:pattFill>
              <a:ln w="12699">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8" name="Rectangle 117" descr="25%"/>
              <p:cNvSpPr>
                <a:spLocks noChangeArrowheads="1"/>
              </p:cNvSpPr>
              <p:nvPr/>
            </p:nvSpPr>
            <p:spPr bwMode="auto">
              <a:xfrm>
                <a:off x="1876" y="3174"/>
                <a:ext cx="809" cy="242"/>
              </a:xfrm>
              <a:prstGeom prst="rect">
                <a:avLst/>
              </a:prstGeom>
              <a:pattFill prst="pct25">
                <a:fgClr>
                  <a:srgbClr val="3333CC"/>
                </a:fgClr>
                <a:bgClr>
                  <a:srgbClr val="FFFFFF"/>
                </a:bgClr>
              </a:pattFill>
              <a:ln w="12699">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9" name="Line 118"/>
              <p:cNvSpPr>
                <a:spLocks noChangeShapeType="1"/>
              </p:cNvSpPr>
              <p:nvPr/>
            </p:nvSpPr>
            <p:spPr bwMode="auto">
              <a:xfrm flipH="1">
                <a:off x="1460" y="3060"/>
                <a:ext cx="428" cy="0"/>
              </a:xfrm>
              <a:prstGeom prst="line">
                <a:avLst/>
              </a:prstGeom>
              <a:noFill/>
              <a:ln w="12699">
                <a:solidFill>
                  <a:srgbClr val="FFFFFF"/>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0" name="Line 119"/>
              <p:cNvSpPr>
                <a:spLocks noChangeShapeType="1"/>
              </p:cNvSpPr>
              <p:nvPr/>
            </p:nvSpPr>
            <p:spPr bwMode="auto">
              <a:xfrm flipH="1">
                <a:off x="1480" y="3535"/>
                <a:ext cx="428" cy="0"/>
              </a:xfrm>
              <a:prstGeom prst="line">
                <a:avLst/>
              </a:prstGeom>
              <a:noFill/>
              <a:ln w="12699">
                <a:solidFill>
                  <a:srgbClr val="FFFFFF"/>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1" name="Line 120"/>
              <p:cNvSpPr>
                <a:spLocks noChangeShapeType="1"/>
              </p:cNvSpPr>
              <p:nvPr/>
            </p:nvSpPr>
            <p:spPr bwMode="auto">
              <a:xfrm flipH="1">
                <a:off x="1496" y="3180"/>
                <a:ext cx="389" cy="1"/>
              </a:xfrm>
              <a:prstGeom prst="line">
                <a:avLst/>
              </a:prstGeom>
              <a:noFill/>
              <a:ln w="12699">
                <a:solidFill>
                  <a:srgbClr val="FFFFFF"/>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2" name="Line 121"/>
              <p:cNvSpPr>
                <a:spLocks noChangeShapeType="1"/>
              </p:cNvSpPr>
              <p:nvPr/>
            </p:nvSpPr>
            <p:spPr bwMode="auto">
              <a:xfrm flipH="1">
                <a:off x="1487" y="3425"/>
                <a:ext cx="389" cy="1"/>
              </a:xfrm>
              <a:prstGeom prst="line">
                <a:avLst/>
              </a:prstGeom>
              <a:noFill/>
              <a:ln w="12699">
                <a:solidFill>
                  <a:srgbClr val="FFFFFF"/>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689" name="Rectangle 122"/>
            <p:cNvSpPr>
              <a:spLocks noChangeArrowheads="1"/>
            </p:cNvSpPr>
            <p:nvPr/>
          </p:nvSpPr>
          <p:spPr bwMode="auto">
            <a:xfrm>
              <a:off x="908" y="3339"/>
              <a:ext cx="351"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eaLnBrk="0" hangingPunct="0">
                <a:buFontTx/>
                <a:buNone/>
              </a:pPr>
              <a:r>
                <a:rPr kumimoji="1" lang="zh-CN" altLang="en-US" sz="2000" b="1" i="1">
                  <a:solidFill>
                    <a:srgbClr val="FFFFFF"/>
                  </a:solidFill>
                </a:rPr>
                <a:t>芯</a:t>
              </a:r>
              <a:endParaRPr kumimoji="1" lang="zh-CN" altLang="en-US" sz="2000" b="1">
                <a:solidFill>
                  <a:srgbClr val="FFFFFF"/>
                </a:solidFill>
              </a:endParaRPr>
            </a:p>
          </p:txBody>
        </p:sp>
        <p:sp>
          <p:nvSpPr>
            <p:cNvPr id="71690" name="Rectangle 123"/>
            <p:cNvSpPr>
              <a:spLocks noChangeArrowheads="1"/>
            </p:cNvSpPr>
            <p:nvPr/>
          </p:nvSpPr>
          <p:spPr bwMode="auto">
            <a:xfrm>
              <a:off x="860" y="2859"/>
              <a:ext cx="522"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eaLnBrk="0" hangingPunct="0">
                <a:buFontTx/>
                <a:buNone/>
              </a:pPr>
              <a:r>
                <a:rPr kumimoji="1" lang="zh-CN" altLang="en-US" sz="2000" b="1" i="1">
                  <a:solidFill>
                    <a:srgbClr val="FFFFFF"/>
                  </a:solidFill>
                </a:rPr>
                <a:t>封套</a:t>
              </a:r>
              <a:endParaRPr kumimoji="1" lang="zh-CN" altLang="en-US" sz="2000" b="1">
                <a:solidFill>
                  <a:srgbClr val="FFFFFF"/>
                </a:solidFill>
              </a:endParaRPr>
            </a:p>
          </p:txBody>
        </p:sp>
        <p:sp>
          <p:nvSpPr>
            <p:cNvPr id="71691" name="Line 124"/>
            <p:cNvSpPr>
              <a:spLocks noChangeShapeType="1"/>
            </p:cNvSpPr>
            <p:nvPr/>
          </p:nvSpPr>
          <p:spPr bwMode="auto">
            <a:xfrm flipH="1">
              <a:off x="1213" y="3276"/>
              <a:ext cx="422" cy="138"/>
            </a:xfrm>
            <a:prstGeom prst="line">
              <a:avLst/>
            </a:prstGeom>
            <a:noFill/>
            <a:ln w="25399">
              <a:solidFill>
                <a:srgbClr val="0000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2" name="Line 125"/>
            <p:cNvSpPr>
              <a:spLocks noChangeShapeType="1"/>
            </p:cNvSpPr>
            <p:nvPr/>
          </p:nvSpPr>
          <p:spPr bwMode="auto">
            <a:xfrm flipH="1" flipV="1">
              <a:off x="1350" y="3036"/>
              <a:ext cx="204" cy="102"/>
            </a:xfrm>
            <a:prstGeom prst="line">
              <a:avLst/>
            </a:prstGeom>
            <a:noFill/>
            <a:ln w="25399">
              <a:solidFill>
                <a:srgbClr val="0000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693" name="Group 126"/>
            <p:cNvGrpSpPr/>
            <p:nvPr/>
          </p:nvGrpSpPr>
          <p:grpSpPr bwMode="auto">
            <a:xfrm>
              <a:off x="1047" y="1132"/>
              <a:ext cx="1850" cy="2108"/>
              <a:chOff x="715" y="1201"/>
              <a:chExt cx="1850" cy="2108"/>
            </a:xfrm>
          </p:grpSpPr>
          <p:grpSp>
            <p:nvGrpSpPr>
              <p:cNvPr id="71767" name="Group 127"/>
              <p:cNvGrpSpPr/>
              <p:nvPr/>
            </p:nvGrpSpPr>
            <p:grpSpPr bwMode="auto">
              <a:xfrm>
                <a:off x="1467" y="1923"/>
                <a:ext cx="732" cy="732"/>
                <a:chOff x="1467" y="1923"/>
                <a:chExt cx="732" cy="732"/>
              </a:xfrm>
            </p:grpSpPr>
            <p:grpSp>
              <p:nvGrpSpPr>
                <p:cNvPr id="71776" name="Group 128"/>
                <p:cNvGrpSpPr/>
                <p:nvPr/>
              </p:nvGrpSpPr>
              <p:grpSpPr bwMode="auto">
                <a:xfrm>
                  <a:off x="1467" y="1923"/>
                  <a:ext cx="732" cy="732"/>
                  <a:chOff x="1467" y="1923"/>
                  <a:chExt cx="732" cy="732"/>
                </a:xfrm>
              </p:grpSpPr>
              <p:sp>
                <p:nvSpPr>
                  <p:cNvPr id="71785" name="Oval 129"/>
                  <p:cNvSpPr>
                    <a:spLocks noChangeArrowheads="1"/>
                  </p:cNvSpPr>
                  <p:nvPr/>
                </p:nvSpPr>
                <p:spPr bwMode="auto">
                  <a:xfrm>
                    <a:off x="1467" y="1923"/>
                    <a:ext cx="732" cy="732"/>
                  </a:xfrm>
                  <a:prstGeom prst="ellipse">
                    <a:avLst/>
                  </a:prstGeom>
                  <a:solidFill>
                    <a:srgbClr val="FF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6" name="Oval 130"/>
                  <p:cNvSpPr>
                    <a:spLocks noChangeArrowheads="1"/>
                  </p:cNvSpPr>
                  <p:nvPr/>
                </p:nvSpPr>
                <p:spPr bwMode="auto">
                  <a:xfrm>
                    <a:off x="1584" y="2047"/>
                    <a:ext cx="486" cy="486"/>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77" name="Group 131"/>
                <p:cNvGrpSpPr/>
                <p:nvPr/>
              </p:nvGrpSpPr>
              <p:grpSpPr bwMode="auto">
                <a:xfrm>
                  <a:off x="1608" y="2110"/>
                  <a:ext cx="418" cy="381"/>
                  <a:chOff x="1608" y="2110"/>
                  <a:chExt cx="418" cy="381"/>
                </a:xfrm>
              </p:grpSpPr>
              <p:sp>
                <p:nvSpPr>
                  <p:cNvPr id="71778" name="Oval 132"/>
                  <p:cNvSpPr>
                    <a:spLocks noChangeArrowheads="1"/>
                  </p:cNvSpPr>
                  <p:nvPr/>
                </p:nvSpPr>
                <p:spPr bwMode="auto">
                  <a:xfrm>
                    <a:off x="1608" y="2246"/>
                    <a:ext cx="111" cy="112"/>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9" name="Oval 133"/>
                  <p:cNvSpPr>
                    <a:spLocks noChangeArrowheads="1"/>
                  </p:cNvSpPr>
                  <p:nvPr/>
                </p:nvSpPr>
                <p:spPr bwMode="auto">
                  <a:xfrm>
                    <a:off x="1757" y="2246"/>
                    <a:ext cx="112" cy="112"/>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0" name="Oval 134"/>
                  <p:cNvSpPr>
                    <a:spLocks noChangeArrowheads="1"/>
                  </p:cNvSpPr>
                  <p:nvPr/>
                </p:nvSpPr>
                <p:spPr bwMode="auto">
                  <a:xfrm>
                    <a:off x="1914" y="2253"/>
                    <a:ext cx="112" cy="112"/>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1" name="Oval 135"/>
                  <p:cNvSpPr>
                    <a:spLocks noChangeArrowheads="1"/>
                  </p:cNvSpPr>
                  <p:nvPr/>
                </p:nvSpPr>
                <p:spPr bwMode="auto">
                  <a:xfrm>
                    <a:off x="1696" y="2120"/>
                    <a:ext cx="112" cy="111"/>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2" name="Oval 136"/>
                  <p:cNvSpPr>
                    <a:spLocks noChangeArrowheads="1"/>
                  </p:cNvSpPr>
                  <p:nvPr/>
                </p:nvSpPr>
                <p:spPr bwMode="auto">
                  <a:xfrm>
                    <a:off x="1839" y="2110"/>
                    <a:ext cx="112" cy="112"/>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3" name="Oval 137"/>
                  <p:cNvSpPr>
                    <a:spLocks noChangeArrowheads="1"/>
                  </p:cNvSpPr>
                  <p:nvPr/>
                </p:nvSpPr>
                <p:spPr bwMode="auto">
                  <a:xfrm>
                    <a:off x="1689" y="2373"/>
                    <a:ext cx="112" cy="111"/>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4" name="Oval 138"/>
                  <p:cNvSpPr>
                    <a:spLocks noChangeArrowheads="1"/>
                  </p:cNvSpPr>
                  <p:nvPr/>
                </p:nvSpPr>
                <p:spPr bwMode="auto">
                  <a:xfrm>
                    <a:off x="1849" y="2380"/>
                    <a:ext cx="111" cy="111"/>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1768" name="Rectangle 139"/>
              <p:cNvSpPr>
                <a:spLocks noChangeArrowheads="1"/>
              </p:cNvSpPr>
              <p:nvPr/>
            </p:nvSpPr>
            <p:spPr bwMode="auto">
              <a:xfrm>
                <a:off x="808" y="1461"/>
                <a:ext cx="40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a:solidFill>
                      <a:srgbClr val="FFFFFF"/>
                    </a:solidFill>
                  </a:rPr>
                  <a:t>外套</a:t>
                </a:r>
                <a:endParaRPr kumimoji="1" lang="zh-CN" altLang="en-US" sz="2000" b="1">
                  <a:solidFill>
                    <a:srgbClr val="FFFFFF"/>
                  </a:solidFill>
                </a:endParaRPr>
              </a:p>
            </p:txBody>
          </p:sp>
          <p:sp>
            <p:nvSpPr>
              <p:cNvPr id="71769" name="Rectangle 140"/>
              <p:cNvSpPr>
                <a:spLocks noChangeArrowheads="1"/>
              </p:cNvSpPr>
              <p:nvPr/>
            </p:nvSpPr>
            <p:spPr bwMode="auto">
              <a:xfrm>
                <a:off x="2007" y="1201"/>
                <a:ext cx="55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a:solidFill>
                      <a:srgbClr val="FFFFFF"/>
                    </a:solidFill>
                  </a:rPr>
                  <a:t>加强芯</a:t>
                </a:r>
                <a:endParaRPr kumimoji="1" lang="zh-CN" altLang="en-US" sz="2000" b="1">
                  <a:solidFill>
                    <a:srgbClr val="FFFFFF"/>
                  </a:solidFill>
                </a:endParaRPr>
              </a:p>
            </p:txBody>
          </p:sp>
          <p:sp>
            <p:nvSpPr>
              <p:cNvPr id="71770" name="Rectangle 141"/>
              <p:cNvSpPr>
                <a:spLocks noChangeArrowheads="1"/>
              </p:cNvSpPr>
              <p:nvPr/>
            </p:nvSpPr>
            <p:spPr bwMode="auto">
              <a:xfrm>
                <a:off x="715" y="2198"/>
                <a:ext cx="40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i="1">
                    <a:solidFill>
                      <a:srgbClr val="FFFFFF"/>
                    </a:solidFill>
                  </a:rPr>
                  <a:t>光纤</a:t>
                </a:r>
                <a:endParaRPr kumimoji="1" lang="zh-CN" altLang="en-US" sz="2000" b="1">
                  <a:solidFill>
                    <a:srgbClr val="FFFFFF"/>
                  </a:solidFill>
                </a:endParaRPr>
              </a:p>
            </p:txBody>
          </p:sp>
          <p:sp>
            <p:nvSpPr>
              <p:cNvPr id="71771" name="Line 142"/>
              <p:cNvSpPr>
                <a:spLocks noChangeShapeType="1"/>
              </p:cNvSpPr>
              <p:nvPr/>
            </p:nvSpPr>
            <p:spPr bwMode="auto">
              <a:xfrm flipH="1" flipV="1">
                <a:off x="1075" y="2355"/>
                <a:ext cx="598" cy="45"/>
              </a:xfrm>
              <a:prstGeom prst="line">
                <a:avLst/>
              </a:prstGeom>
              <a:noFill/>
              <a:ln w="25399">
                <a:solidFill>
                  <a:srgbClr val="0000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2" name="Line 143"/>
              <p:cNvSpPr>
                <a:spLocks noChangeShapeType="1"/>
              </p:cNvSpPr>
              <p:nvPr/>
            </p:nvSpPr>
            <p:spPr bwMode="auto">
              <a:xfrm flipH="1" flipV="1">
                <a:off x="1309" y="1855"/>
                <a:ext cx="276" cy="189"/>
              </a:xfrm>
              <a:prstGeom prst="line">
                <a:avLst/>
              </a:prstGeom>
              <a:noFill/>
              <a:ln w="25399">
                <a:solidFill>
                  <a:srgbClr val="0000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3" name="Line 144"/>
              <p:cNvSpPr>
                <a:spLocks noChangeShapeType="1"/>
              </p:cNvSpPr>
              <p:nvPr/>
            </p:nvSpPr>
            <p:spPr bwMode="auto">
              <a:xfrm flipV="1">
                <a:off x="1825" y="1725"/>
                <a:ext cx="183" cy="377"/>
              </a:xfrm>
              <a:prstGeom prst="line">
                <a:avLst/>
              </a:prstGeom>
              <a:noFill/>
              <a:ln w="25399">
                <a:solidFill>
                  <a:srgbClr val="0000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4" name="Line 145"/>
              <p:cNvSpPr>
                <a:spLocks noChangeShapeType="1"/>
              </p:cNvSpPr>
              <p:nvPr/>
            </p:nvSpPr>
            <p:spPr bwMode="auto">
              <a:xfrm flipH="1">
                <a:off x="1229" y="2392"/>
                <a:ext cx="458" cy="785"/>
              </a:xfrm>
              <a:prstGeom prst="line">
                <a:avLst/>
              </a:prstGeom>
              <a:noFill/>
              <a:ln w="126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5" name="Line 146"/>
              <p:cNvSpPr>
                <a:spLocks noChangeShapeType="1"/>
              </p:cNvSpPr>
              <p:nvPr/>
            </p:nvSpPr>
            <p:spPr bwMode="auto">
              <a:xfrm flipH="1">
                <a:off x="1665" y="2436"/>
                <a:ext cx="131" cy="873"/>
              </a:xfrm>
              <a:prstGeom prst="line">
                <a:avLst/>
              </a:prstGeom>
              <a:noFill/>
              <a:ln w="126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694" name="Group 147"/>
            <p:cNvGrpSpPr/>
            <p:nvPr/>
          </p:nvGrpSpPr>
          <p:grpSpPr bwMode="auto">
            <a:xfrm>
              <a:off x="2204" y="1227"/>
              <a:ext cx="2938" cy="1852"/>
              <a:chOff x="1884" y="1274"/>
              <a:chExt cx="2938" cy="1852"/>
            </a:xfrm>
          </p:grpSpPr>
          <p:sp>
            <p:nvSpPr>
              <p:cNvPr id="71695" name="Oval 148"/>
              <p:cNvSpPr>
                <a:spLocks noChangeArrowheads="1"/>
              </p:cNvSpPr>
              <p:nvPr/>
            </p:nvSpPr>
            <p:spPr bwMode="auto">
              <a:xfrm>
                <a:off x="2754" y="1864"/>
                <a:ext cx="1316" cy="1262"/>
              </a:xfrm>
              <a:prstGeom prst="ellipse">
                <a:avLst/>
              </a:prstGeom>
              <a:solidFill>
                <a:srgbClr val="FF99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6" name="Oval 149"/>
              <p:cNvSpPr>
                <a:spLocks noChangeArrowheads="1"/>
              </p:cNvSpPr>
              <p:nvPr/>
            </p:nvSpPr>
            <p:spPr bwMode="auto">
              <a:xfrm>
                <a:off x="2929" y="2005"/>
                <a:ext cx="973" cy="973"/>
              </a:xfrm>
              <a:prstGeom prst="ellipse">
                <a:avLst/>
              </a:prstGeom>
              <a:solidFill>
                <a:srgbClr val="CCCC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7" name="Oval 150"/>
              <p:cNvSpPr>
                <a:spLocks noChangeArrowheads="1"/>
              </p:cNvSpPr>
              <p:nvPr/>
            </p:nvSpPr>
            <p:spPr bwMode="auto">
              <a:xfrm>
                <a:off x="3264" y="2332"/>
                <a:ext cx="304" cy="304"/>
              </a:xfrm>
              <a:prstGeom prst="ellipse">
                <a:avLst/>
              </a:prstGeom>
              <a:solidFill>
                <a:srgbClr val="B2B2B2"/>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8" name="Oval 151"/>
              <p:cNvSpPr>
                <a:spLocks noChangeArrowheads="1"/>
              </p:cNvSpPr>
              <p:nvPr/>
            </p:nvSpPr>
            <p:spPr bwMode="auto">
              <a:xfrm>
                <a:off x="3336" y="2401"/>
                <a:ext cx="166" cy="166"/>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9" name="Oval 152"/>
              <p:cNvSpPr>
                <a:spLocks noChangeArrowheads="1"/>
              </p:cNvSpPr>
              <p:nvPr/>
            </p:nvSpPr>
            <p:spPr bwMode="auto">
              <a:xfrm>
                <a:off x="3541" y="2496"/>
                <a:ext cx="308" cy="308"/>
              </a:xfrm>
              <a:prstGeom prst="ellipse">
                <a:avLst/>
              </a:prstGeom>
              <a:solidFill>
                <a:srgbClr val="3333CC"/>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0" name="Oval 153"/>
              <p:cNvSpPr>
                <a:spLocks noChangeArrowheads="1"/>
              </p:cNvSpPr>
              <p:nvPr/>
            </p:nvSpPr>
            <p:spPr bwMode="auto">
              <a:xfrm>
                <a:off x="3591" y="2549"/>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1" name="Oval 154"/>
              <p:cNvSpPr>
                <a:spLocks noChangeArrowheads="1"/>
              </p:cNvSpPr>
              <p:nvPr/>
            </p:nvSpPr>
            <p:spPr bwMode="auto">
              <a:xfrm>
                <a:off x="3253" y="2656"/>
                <a:ext cx="308" cy="308"/>
              </a:xfrm>
              <a:prstGeom prst="ellipse">
                <a:avLst/>
              </a:prstGeom>
              <a:solidFill>
                <a:srgbClr val="00CC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2" name="Oval 155"/>
              <p:cNvSpPr>
                <a:spLocks noChangeArrowheads="1"/>
              </p:cNvSpPr>
              <p:nvPr/>
            </p:nvSpPr>
            <p:spPr bwMode="auto">
              <a:xfrm>
                <a:off x="3303" y="2709"/>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3" name="Oval 156"/>
              <p:cNvSpPr>
                <a:spLocks noChangeArrowheads="1"/>
              </p:cNvSpPr>
              <p:nvPr/>
            </p:nvSpPr>
            <p:spPr bwMode="auto">
              <a:xfrm>
                <a:off x="3547" y="2170"/>
                <a:ext cx="308" cy="308"/>
              </a:xfrm>
              <a:prstGeom prst="ellipse">
                <a:avLst/>
              </a:prstGeom>
              <a:solidFill>
                <a:srgbClr val="33CC33"/>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4" name="Oval 157"/>
              <p:cNvSpPr>
                <a:spLocks noChangeArrowheads="1"/>
              </p:cNvSpPr>
              <p:nvPr/>
            </p:nvSpPr>
            <p:spPr bwMode="auto">
              <a:xfrm>
                <a:off x="3597" y="2223"/>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5" name="Oval 158"/>
              <p:cNvSpPr>
                <a:spLocks noChangeArrowheads="1"/>
              </p:cNvSpPr>
              <p:nvPr/>
            </p:nvSpPr>
            <p:spPr bwMode="auto">
              <a:xfrm>
                <a:off x="3260" y="2009"/>
                <a:ext cx="308" cy="308"/>
              </a:xfrm>
              <a:prstGeom prst="ellipse">
                <a:avLst/>
              </a:prstGeom>
              <a:solidFill>
                <a:srgbClr val="FFFF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6" name="Oval 159"/>
              <p:cNvSpPr>
                <a:spLocks noChangeArrowheads="1"/>
              </p:cNvSpPr>
              <p:nvPr/>
            </p:nvSpPr>
            <p:spPr bwMode="auto">
              <a:xfrm>
                <a:off x="3310" y="2062"/>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7" name="Oval 160"/>
              <p:cNvSpPr>
                <a:spLocks noChangeArrowheads="1"/>
              </p:cNvSpPr>
              <p:nvPr/>
            </p:nvSpPr>
            <p:spPr bwMode="auto">
              <a:xfrm>
                <a:off x="2972" y="2164"/>
                <a:ext cx="308" cy="308"/>
              </a:xfrm>
              <a:prstGeom prst="ellipse">
                <a:avLst/>
              </a:prstGeom>
              <a:solidFill>
                <a:srgbClr val="FF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8" name="Oval 161"/>
              <p:cNvSpPr>
                <a:spLocks noChangeArrowheads="1"/>
              </p:cNvSpPr>
              <p:nvPr/>
            </p:nvSpPr>
            <p:spPr bwMode="auto">
              <a:xfrm>
                <a:off x="3022" y="2217"/>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9" name="Oval 162"/>
              <p:cNvSpPr>
                <a:spLocks noChangeArrowheads="1"/>
              </p:cNvSpPr>
              <p:nvPr/>
            </p:nvSpPr>
            <p:spPr bwMode="auto">
              <a:xfrm>
                <a:off x="2978" y="2489"/>
                <a:ext cx="308" cy="308"/>
              </a:xfrm>
              <a:prstGeom prst="ellipse">
                <a:avLst/>
              </a:prstGeom>
              <a:solidFill>
                <a:srgbClr val="FF0033"/>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0" name="Oval 163"/>
              <p:cNvSpPr>
                <a:spLocks noChangeArrowheads="1"/>
              </p:cNvSpPr>
              <p:nvPr/>
            </p:nvSpPr>
            <p:spPr bwMode="auto">
              <a:xfrm>
                <a:off x="3028" y="2542"/>
                <a:ext cx="203" cy="203"/>
              </a:xfrm>
              <a:prstGeom prst="ellipse">
                <a:avLst/>
              </a:prstGeom>
              <a:solidFill>
                <a:srgbClr val="FFFFFF"/>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711" name="Group 164"/>
              <p:cNvGrpSpPr/>
              <p:nvPr/>
            </p:nvGrpSpPr>
            <p:grpSpPr bwMode="auto">
              <a:xfrm>
                <a:off x="3614" y="2245"/>
                <a:ext cx="174" cy="158"/>
                <a:chOff x="3614" y="2245"/>
                <a:chExt cx="174" cy="158"/>
              </a:xfrm>
            </p:grpSpPr>
            <p:sp>
              <p:nvSpPr>
                <p:cNvPr id="71760" name="Oval 165"/>
                <p:cNvSpPr>
                  <a:spLocks noChangeArrowheads="1"/>
                </p:cNvSpPr>
                <p:nvPr/>
              </p:nvSpPr>
              <p:spPr bwMode="auto">
                <a:xfrm>
                  <a:off x="3614" y="230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1" name="Oval 166"/>
                <p:cNvSpPr>
                  <a:spLocks noChangeArrowheads="1"/>
                </p:cNvSpPr>
                <p:nvPr/>
              </p:nvSpPr>
              <p:spPr bwMode="auto">
                <a:xfrm>
                  <a:off x="3678" y="230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2" name="Oval 167"/>
                <p:cNvSpPr>
                  <a:spLocks noChangeArrowheads="1"/>
                </p:cNvSpPr>
                <p:nvPr/>
              </p:nvSpPr>
              <p:spPr bwMode="auto">
                <a:xfrm>
                  <a:off x="3745" y="2306"/>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3" name="Oval 168"/>
                <p:cNvSpPr>
                  <a:spLocks noChangeArrowheads="1"/>
                </p:cNvSpPr>
                <p:nvPr/>
              </p:nvSpPr>
              <p:spPr bwMode="auto">
                <a:xfrm>
                  <a:off x="3652" y="224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4" name="Oval 169"/>
                <p:cNvSpPr>
                  <a:spLocks noChangeArrowheads="1"/>
                </p:cNvSpPr>
                <p:nvPr/>
              </p:nvSpPr>
              <p:spPr bwMode="auto">
                <a:xfrm>
                  <a:off x="3713" y="2245"/>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5" name="Oval 170"/>
                <p:cNvSpPr>
                  <a:spLocks noChangeArrowheads="1"/>
                </p:cNvSpPr>
                <p:nvPr/>
              </p:nvSpPr>
              <p:spPr bwMode="auto">
                <a:xfrm>
                  <a:off x="3649" y="235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6" name="Oval 171"/>
                <p:cNvSpPr>
                  <a:spLocks noChangeArrowheads="1"/>
                </p:cNvSpPr>
                <p:nvPr/>
              </p:nvSpPr>
              <p:spPr bwMode="auto">
                <a:xfrm>
                  <a:off x="3717" y="2360"/>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12" name="Group 172"/>
              <p:cNvGrpSpPr/>
              <p:nvPr/>
            </p:nvGrpSpPr>
            <p:grpSpPr bwMode="auto">
              <a:xfrm>
                <a:off x="3329" y="2085"/>
                <a:ext cx="174" cy="158"/>
                <a:chOff x="3329" y="2085"/>
                <a:chExt cx="174" cy="158"/>
              </a:xfrm>
            </p:grpSpPr>
            <p:sp>
              <p:nvSpPr>
                <p:cNvPr id="71753" name="Oval 173"/>
                <p:cNvSpPr>
                  <a:spLocks noChangeArrowheads="1"/>
                </p:cNvSpPr>
                <p:nvPr/>
              </p:nvSpPr>
              <p:spPr bwMode="auto">
                <a:xfrm>
                  <a:off x="3329" y="214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4" name="Oval 174"/>
                <p:cNvSpPr>
                  <a:spLocks noChangeArrowheads="1"/>
                </p:cNvSpPr>
                <p:nvPr/>
              </p:nvSpPr>
              <p:spPr bwMode="auto">
                <a:xfrm>
                  <a:off x="3393" y="214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5" name="Oval 175"/>
                <p:cNvSpPr>
                  <a:spLocks noChangeArrowheads="1"/>
                </p:cNvSpPr>
                <p:nvPr/>
              </p:nvSpPr>
              <p:spPr bwMode="auto">
                <a:xfrm>
                  <a:off x="3460" y="2146"/>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6" name="Oval 176"/>
                <p:cNvSpPr>
                  <a:spLocks noChangeArrowheads="1"/>
                </p:cNvSpPr>
                <p:nvPr/>
              </p:nvSpPr>
              <p:spPr bwMode="auto">
                <a:xfrm>
                  <a:off x="3367" y="208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7" name="Oval 177"/>
                <p:cNvSpPr>
                  <a:spLocks noChangeArrowheads="1"/>
                </p:cNvSpPr>
                <p:nvPr/>
              </p:nvSpPr>
              <p:spPr bwMode="auto">
                <a:xfrm>
                  <a:off x="3428" y="2085"/>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8" name="Oval 178"/>
                <p:cNvSpPr>
                  <a:spLocks noChangeArrowheads="1"/>
                </p:cNvSpPr>
                <p:nvPr/>
              </p:nvSpPr>
              <p:spPr bwMode="auto">
                <a:xfrm>
                  <a:off x="3364" y="219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9" name="Oval 179"/>
                <p:cNvSpPr>
                  <a:spLocks noChangeArrowheads="1"/>
                </p:cNvSpPr>
                <p:nvPr/>
              </p:nvSpPr>
              <p:spPr bwMode="auto">
                <a:xfrm>
                  <a:off x="3432" y="2200"/>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13" name="Group 180"/>
              <p:cNvGrpSpPr/>
              <p:nvPr/>
            </p:nvGrpSpPr>
            <p:grpSpPr bwMode="auto">
              <a:xfrm>
                <a:off x="3038" y="2239"/>
                <a:ext cx="174" cy="158"/>
                <a:chOff x="3038" y="2239"/>
                <a:chExt cx="174" cy="158"/>
              </a:xfrm>
            </p:grpSpPr>
            <p:sp>
              <p:nvSpPr>
                <p:cNvPr id="71746" name="Oval 181"/>
                <p:cNvSpPr>
                  <a:spLocks noChangeArrowheads="1"/>
                </p:cNvSpPr>
                <p:nvPr/>
              </p:nvSpPr>
              <p:spPr bwMode="auto">
                <a:xfrm>
                  <a:off x="3038" y="229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7" name="Oval 182"/>
                <p:cNvSpPr>
                  <a:spLocks noChangeArrowheads="1"/>
                </p:cNvSpPr>
                <p:nvPr/>
              </p:nvSpPr>
              <p:spPr bwMode="auto">
                <a:xfrm>
                  <a:off x="3102" y="229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8" name="Oval 183"/>
                <p:cNvSpPr>
                  <a:spLocks noChangeArrowheads="1"/>
                </p:cNvSpPr>
                <p:nvPr/>
              </p:nvSpPr>
              <p:spPr bwMode="auto">
                <a:xfrm>
                  <a:off x="3169" y="2300"/>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9" name="Oval 184"/>
                <p:cNvSpPr>
                  <a:spLocks noChangeArrowheads="1"/>
                </p:cNvSpPr>
                <p:nvPr/>
              </p:nvSpPr>
              <p:spPr bwMode="auto">
                <a:xfrm>
                  <a:off x="3076" y="224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0" name="Oval 185"/>
                <p:cNvSpPr>
                  <a:spLocks noChangeArrowheads="1"/>
                </p:cNvSpPr>
                <p:nvPr/>
              </p:nvSpPr>
              <p:spPr bwMode="auto">
                <a:xfrm>
                  <a:off x="3137" y="223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1" name="Oval 186"/>
                <p:cNvSpPr>
                  <a:spLocks noChangeArrowheads="1"/>
                </p:cNvSpPr>
                <p:nvPr/>
              </p:nvSpPr>
              <p:spPr bwMode="auto">
                <a:xfrm>
                  <a:off x="3073" y="2351"/>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2" name="Oval 187"/>
                <p:cNvSpPr>
                  <a:spLocks noChangeArrowheads="1"/>
                </p:cNvSpPr>
                <p:nvPr/>
              </p:nvSpPr>
              <p:spPr bwMode="auto">
                <a:xfrm>
                  <a:off x="3141" y="2354"/>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14" name="Group 188"/>
              <p:cNvGrpSpPr/>
              <p:nvPr/>
            </p:nvGrpSpPr>
            <p:grpSpPr bwMode="auto">
              <a:xfrm>
                <a:off x="3038" y="2569"/>
                <a:ext cx="174" cy="158"/>
                <a:chOff x="3038" y="2569"/>
                <a:chExt cx="174" cy="158"/>
              </a:xfrm>
            </p:grpSpPr>
            <p:sp>
              <p:nvSpPr>
                <p:cNvPr id="71739" name="Oval 189"/>
                <p:cNvSpPr>
                  <a:spLocks noChangeArrowheads="1"/>
                </p:cNvSpPr>
                <p:nvPr/>
              </p:nvSpPr>
              <p:spPr bwMode="auto">
                <a:xfrm>
                  <a:off x="3038" y="262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0" name="Oval 190"/>
                <p:cNvSpPr>
                  <a:spLocks noChangeArrowheads="1"/>
                </p:cNvSpPr>
                <p:nvPr/>
              </p:nvSpPr>
              <p:spPr bwMode="auto">
                <a:xfrm>
                  <a:off x="3102" y="2627"/>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1" name="Oval 191"/>
                <p:cNvSpPr>
                  <a:spLocks noChangeArrowheads="1"/>
                </p:cNvSpPr>
                <p:nvPr/>
              </p:nvSpPr>
              <p:spPr bwMode="auto">
                <a:xfrm>
                  <a:off x="3169" y="2630"/>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2" name="Oval 192"/>
                <p:cNvSpPr>
                  <a:spLocks noChangeArrowheads="1"/>
                </p:cNvSpPr>
                <p:nvPr/>
              </p:nvSpPr>
              <p:spPr bwMode="auto">
                <a:xfrm>
                  <a:off x="3076" y="257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3" name="Oval 193"/>
                <p:cNvSpPr>
                  <a:spLocks noChangeArrowheads="1"/>
                </p:cNvSpPr>
                <p:nvPr/>
              </p:nvSpPr>
              <p:spPr bwMode="auto">
                <a:xfrm>
                  <a:off x="3137" y="256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4" name="Oval 194"/>
                <p:cNvSpPr>
                  <a:spLocks noChangeArrowheads="1"/>
                </p:cNvSpPr>
                <p:nvPr/>
              </p:nvSpPr>
              <p:spPr bwMode="auto">
                <a:xfrm>
                  <a:off x="3073" y="2681"/>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5" name="Oval 195"/>
                <p:cNvSpPr>
                  <a:spLocks noChangeArrowheads="1"/>
                </p:cNvSpPr>
                <p:nvPr/>
              </p:nvSpPr>
              <p:spPr bwMode="auto">
                <a:xfrm>
                  <a:off x="3141" y="2684"/>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15" name="Group 196"/>
              <p:cNvGrpSpPr/>
              <p:nvPr/>
            </p:nvGrpSpPr>
            <p:grpSpPr bwMode="auto">
              <a:xfrm>
                <a:off x="3319" y="2731"/>
                <a:ext cx="174" cy="158"/>
                <a:chOff x="3319" y="2731"/>
                <a:chExt cx="174" cy="158"/>
              </a:xfrm>
            </p:grpSpPr>
            <p:sp>
              <p:nvSpPr>
                <p:cNvPr id="71732" name="Oval 197"/>
                <p:cNvSpPr>
                  <a:spLocks noChangeArrowheads="1"/>
                </p:cNvSpPr>
                <p:nvPr/>
              </p:nvSpPr>
              <p:spPr bwMode="auto">
                <a:xfrm>
                  <a:off x="3319" y="278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3" name="Oval 198"/>
                <p:cNvSpPr>
                  <a:spLocks noChangeArrowheads="1"/>
                </p:cNvSpPr>
                <p:nvPr/>
              </p:nvSpPr>
              <p:spPr bwMode="auto">
                <a:xfrm>
                  <a:off x="3383" y="278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4" name="Oval 199"/>
                <p:cNvSpPr>
                  <a:spLocks noChangeArrowheads="1"/>
                </p:cNvSpPr>
                <p:nvPr/>
              </p:nvSpPr>
              <p:spPr bwMode="auto">
                <a:xfrm>
                  <a:off x="3450" y="2792"/>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5" name="Oval 200"/>
                <p:cNvSpPr>
                  <a:spLocks noChangeArrowheads="1"/>
                </p:cNvSpPr>
                <p:nvPr/>
              </p:nvSpPr>
              <p:spPr bwMode="auto">
                <a:xfrm>
                  <a:off x="3357" y="2735"/>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6" name="Oval 201"/>
                <p:cNvSpPr>
                  <a:spLocks noChangeArrowheads="1"/>
                </p:cNvSpPr>
                <p:nvPr/>
              </p:nvSpPr>
              <p:spPr bwMode="auto">
                <a:xfrm>
                  <a:off x="3418" y="2731"/>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7" name="Oval 202"/>
                <p:cNvSpPr>
                  <a:spLocks noChangeArrowheads="1"/>
                </p:cNvSpPr>
                <p:nvPr/>
              </p:nvSpPr>
              <p:spPr bwMode="auto">
                <a:xfrm>
                  <a:off x="3354" y="284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8" name="Oval 203"/>
                <p:cNvSpPr>
                  <a:spLocks noChangeArrowheads="1"/>
                </p:cNvSpPr>
                <p:nvPr/>
              </p:nvSpPr>
              <p:spPr bwMode="auto">
                <a:xfrm>
                  <a:off x="3422" y="2846"/>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16" name="Group 204"/>
              <p:cNvGrpSpPr/>
              <p:nvPr/>
            </p:nvGrpSpPr>
            <p:grpSpPr bwMode="auto">
              <a:xfrm>
                <a:off x="3607" y="2571"/>
                <a:ext cx="174" cy="158"/>
                <a:chOff x="3607" y="2571"/>
                <a:chExt cx="174" cy="158"/>
              </a:xfrm>
            </p:grpSpPr>
            <p:sp>
              <p:nvSpPr>
                <p:cNvPr id="71725" name="Oval 205"/>
                <p:cNvSpPr>
                  <a:spLocks noChangeArrowheads="1"/>
                </p:cNvSpPr>
                <p:nvPr/>
              </p:nvSpPr>
              <p:spPr bwMode="auto">
                <a:xfrm>
                  <a:off x="3607" y="262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6" name="Oval 206"/>
                <p:cNvSpPr>
                  <a:spLocks noChangeArrowheads="1"/>
                </p:cNvSpPr>
                <p:nvPr/>
              </p:nvSpPr>
              <p:spPr bwMode="auto">
                <a:xfrm>
                  <a:off x="3671" y="2629"/>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7" name="Oval 207"/>
                <p:cNvSpPr>
                  <a:spLocks noChangeArrowheads="1"/>
                </p:cNvSpPr>
                <p:nvPr/>
              </p:nvSpPr>
              <p:spPr bwMode="auto">
                <a:xfrm>
                  <a:off x="3738" y="2632"/>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8" name="Oval 208"/>
                <p:cNvSpPr>
                  <a:spLocks noChangeArrowheads="1"/>
                </p:cNvSpPr>
                <p:nvPr/>
              </p:nvSpPr>
              <p:spPr bwMode="auto">
                <a:xfrm>
                  <a:off x="3645" y="2575"/>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9" name="Oval 209"/>
                <p:cNvSpPr>
                  <a:spLocks noChangeArrowheads="1"/>
                </p:cNvSpPr>
                <p:nvPr/>
              </p:nvSpPr>
              <p:spPr bwMode="auto">
                <a:xfrm>
                  <a:off x="3706" y="2571"/>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0" name="Oval 210"/>
                <p:cNvSpPr>
                  <a:spLocks noChangeArrowheads="1"/>
                </p:cNvSpPr>
                <p:nvPr/>
              </p:nvSpPr>
              <p:spPr bwMode="auto">
                <a:xfrm>
                  <a:off x="3642" y="2683"/>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1" name="Oval 211"/>
                <p:cNvSpPr>
                  <a:spLocks noChangeArrowheads="1"/>
                </p:cNvSpPr>
                <p:nvPr/>
              </p:nvSpPr>
              <p:spPr bwMode="auto">
                <a:xfrm>
                  <a:off x="3710" y="2686"/>
                  <a:ext cx="43" cy="43"/>
                </a:xfrm>
                <a:prstGeom prst="ellipse">
                  <a:avLst/>
                </a:prstGeom>
                <a:solidFill>
                  <a:srgbClr val="000000"/>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717" name="Rectangle 212"/>
              <p:cNvSpPr>
                <a:spLocks noChangeArrowheads="1"/>
              </p:cNvSpPr>
              <p:nvPr/>
            </p:nvSpPr>
            <p:spPr bwMode="auto">
              <a:xfrm>
                <a:off x="3580" y="1274"/>
                <a:ext cx="40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i="1">
                    <a:solidFill>
                      <a:srgbClr val="FFFFFF"/>
                    </a:solidFill>
                  </a:rPr>
                  <a:t>外鞘</a:t>
                </a:r>
                <a:endParaRPr kumimoji="1" lang="zh-CN" altLang="en-US" sz="2000" b="1">
                  <a:solidFill>
                    <a:srgbClr val="FFFFFF"/>
                  </a:solidFill>
                </a:endParaRPr>
              </a:p>
            </p:txBody>
          </p:sp>
          <p:sp>
            <p:nvSpPr>
              <p:cNvPr id="71718" name="Rectangle 213"/>
              <p:cNvSpPr>
                <a:spLocks noChangeArrowheads="1"/>
              </p:cNvSpPr>
              <p:nvPr/>
            </p:nvSpPr>
            <p:spPr bwMode="auto">
              <a:xfrm>
                <a:off x="4264" y="2190"/>
                <a:ext cx="55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i="1">
                    <a:solidFill>
                      <a:srgbClr val="FFFFFF"/>
                    </a:solidFill>
                  </a:rPr>
                  <a:t>加强芯</a:t>
                </a:r>
                <a:endParaRPr kumimoji="1" lang="zh-CN" altLang="en-US" sz="2000" b="1">
                  <a:solidFill>
                    <a:srgbClr val="FFFFFF"/>
                  </a:solidFill>
                </a:endParaRPr>
              </a:p>
            </p:txBody>
          </p:sp>
          <p:sp>
            <p:nvSpPr>
              <p:cNvPr id="71719" name="Rectangle 214"/>
              <p:cNvSpPr>
                <a:spLocks noChangeArrowheads="1"/>
              </p:cNvSpPr>
              <p:nvPr/>
            </p:nvSpPr>
            <p:spPr bwMode="auto">
              <a:xfrm>
                <a:off x="4206" y="2874"/>
                <a:ext cx="558" cy="2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eaLnBrk="0" hangingPunct="0">
                  <a:buFontTx/>
                  <a:buNone/>
                </a:pPr>
                <a:r>
                  <a:rPr kumimoji="1" lang="zh-CN" altLang="en-US" sz="2000" b="1" i="1">
                    <a:solidFill>
                      <a:srgbClr val="FFFFFF"/>
                    </a:solidFill>
                  </a:rPr>
                  <a:t>光纤束</a:t>
                </a:r>
                <a:endParaRPr kumimoji="1" lang="zh-CN" altLang="en-US" sz="2000" b="1" i="1">
                  <a:solidFill>
                    <a:srgbClr val="FFFFFF"/>
                  </a:solidFill>
                </a:endParaRPr>
              </a:p>
            </p:txBody>
          </p:sp>
          <p:sp>
            <p:nvSpPr>
              <p:cNvPr id="71720" name="Line 215"/>
              <p:cNvSpPr>
                <a:spLocks noChangeShapeType="1"/>
              </p:cNvSpPr>
              <p:nvPr/>
            </p:nvSpPr>
            <p:spPr bwMode="auto">
              <a:xfrm>
                <a:off x="3840" y="2720"/>
                <a:ext cx="370" cy="174"/>
              </a:xfrm>
              <a:prstGeom prst="line">
                <a:avLst/>
              </a:prstGeom>
              <a:noFill/>
              <a:ln w="25399">
                <a:solidFill>
                  <a:srgbClr val="FFFF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1" name="Line 216"/>
              <p:cNvSpPr>
                <a:spLocks noChangeShapeType="1"/>
              </p:cNvSpPr>
              <p:nvPr/>
            </p:nvSpPr>
            <p:spPr bwMode="auto">
              <a:xfrm flipV="1">
                <a:off x="3587" y="2356"/>
                <a:ext cx="682" cy="125"/>
              </a:xfrm>
              <a:prstGeom prst="line">
                <a:avLst/>
              </a:prstGeom>
              <a:noFill/>
              <a:ln w="25399">
                <a:solidFill>
                  <a:srgbClr val="FFFF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2" name="Line 217"/>
              <p:cNvSpPr>
                <a:spLocks noChangeShapeType="1"/>
              </p:cNvSpPr>
              <p:nvPr/>
            </p:nvSpPr>
            <p:spPr bwMode="auto">
              <a:xfrm flipV="1">
                <a:off x="3574" y="1651"/>
                <a:ext cx="120" cy="235"/>
              </a:xfrm>
              <a:prstGeom prst="line">
                <a:avLst/>
              </a:prstGeom>
              <a:noFill/>
              <a:ln w="25399">
                <a:solidFill>
                  <a:srgbClr val="FFFF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3" name="Line 218"/>
              <p:cNvSpPr>
                <a:spLocks noChangeShapeType="1"/>
              </p:cNvSpPr>
              <p:nvPr/>
            </p:nvSpPr>
            <p:spPr bwMode="auto">
              <a:xfrm>
                <a:off x="1898" y="1941"/>
                <a:ext cx="1215" cy="226"/>
              </a:xfrm>
              <a:prstGeom prst="line">
                <a:avLst/>
              </a:prstGeom>
              <a:noFill/>
              <a:ln w="126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4" name="Line 219"/>
              <p:cNvSpPr>
                <a:spLocks noChangeShapeType="1"/>
              </p:cNvSpPr>
              <p:nvPr/>
            </p:nvSpPr>
            <p:spPr bwMode="auto">
              <a:xfrm flipV="1">
                <a:off x="1884" y="2472"/>
                <a:ext cx="1229" cy="167"/>
              </a:xfrm>
              <a:prstGeom prst="line">
                <a:avLst/>
              </a:prstGeom>
              <a:noFill/>
              <a:ln w="12699">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多模光纤与单模光纤</a:t>
            </a:r>
            <a:endParaRPr lang="zh-CN" altLang="en-US" dirty="0"/>
          </a:p>
        </p:txBody>
      </p:sp>
      <p:sp>
        <p:nvSpPr>
          <p:cNvPr id="3" name="内容占位符 2"/>
          <p:cNvSpPr>
            <a:spLocks noGrp="1"/>
          </p:cNvSpPr>
          <p:nvPr>
            <p:ph idx="1"/>
          </p:nvPr>
        </p:nvSpPr>
        <p:spPr>
          <a:xfrm>
            <a:off x="1031983" y="1843812"/>
            <a:ext cx="8346723" cy="3332816"/>
          </a:xfrm>
        </p:spPr>
        <p:txBody>
          <a:bodyPr/>
          <a:lstStyle/>
          <a:p>
            <a:r>
              <a:rPr lang="zh-CN" altLang="zh-CN" dirty="0">
                <a:solidFill>
                  <a:srgbClr val="FF0000"/>
                </a:solidFill>
              </a:rPr>
              <a:t>多模光纤</a:t>
            </a:r>
            <a:r>
              <a:rPr lang="en-US" altLang="zh-CN" dirty="0">
                <a:solidFill>
                  <a:srgbClr val="FF0000"/>
                </a:solidFill>
              </a:rPr>
              <a:t> </a:t>
            </a:r>
            <a:endParaRPr lang="en-US" altLang="zh-CN" dirty="0">
              <a:solidFill>
                <a:srgbClr val="FF0000"/>
              </a:solidFill>
            </a:endParaRPr>
          </a:p>
          <a:p>
            <a:pPr marL="457200" lvl="1" indent="0">
              <a:buNone/>
            </a:pPr>
            <a:r>
              <a:rPr lang="zh-CN" altLang="zh-CN" sz="3200" dirty="0"/>
              <a:t>可以存在多条不同角度入射的光线在一条光纤中传输。这种光纤就称为</a:t>
            </a:r>
            <a:r>
              <a:rPr lang="zh-CN" altLang="zh-CN" sz="3200" dirty="0">
                <a:solidFill>
                  <a:srgbClr val="0000CC"/>
                </a:solidFill>
              </a:rPr>
              <a:t>多模光纤</a:t>
            </a:r>
            <a:r>
              <a:rPr lang="zh-CN" altLang="en-US" sz="3200" dirty="0">
                <a:solidFill>
                  <a:srgbClr val="0000CC"/>
                </a:solidFill>
              </a:rPr>
              <a:t>。</a:t>
            </a:r>
            <a:endParaRPr lang="en-US" altLang="zh-CN" sz="3200" dirty="0">
              <a:solidFill>
                <a:srgbClr val="0000CC"/>
              </a:solidFill>
            </a:endParaRPr>
          </a:p>
          <a:p>
            <a:r>
              <a:rPr lang="zh-CN" altLang="zh-CN" dirty="0">
                <a:solidFill>
                  <a:srgbClr val="FF0000"/>
                </a:solidFill>
              </a:rPr>
              <a:t>单模光纤</a:t>
            </a:r>
            <a:endParaRPr lang="en-US" altLang="zh-CN" dirty="0">
              <a:solidFill>
                <a:srgbClr val="FF0000"/>
              </a:solidFill>
            </a:endParaRPr>
          </a:p>
          <a:p>
            <a:pPr marL="457200" lvl="1" indent="0">
              <a:buNone/>
            </a:pPr>
            <a:r>
              <a:rPr lang="zh-CN" altLang="zh-CN" sz="3200" dirty="0"/>
              <a:t>若光纤的直径减小到只有一个光的波长，则光纤就像一根波导那样，它可使光线一直向前传播，而不会产生多次反射。这样的光纤称为</a:t>
            </a:r>
            <a:r>
              <a:rPr lang="zh-CN" altLang="zh-CN" sz="3200" dirty="0">
                <a:solidFill>
                  <a:srgbClr val="0000CC"/>
                </a:solidFill>
              </a:rPr>
              <a:t>单模光纤</a:t>
            </a:r>
            <a:r>
              <a:rPr lang="zh-CN" altLang="en-US" sz="3200" dirty="0">
                <a:solidFill>
                  <a:srgbClr val="0000CC"/>
                </a:solidFill>
              </a:rPr>
              <a:t>。</a:t>
            </a:r>
            <a:endParaRPr lang="zh-CN" altLang="en-US" sz="3200" dirty="0">
              <a:solidFill>
                <a:srgbClr val="0000CC"/>
              </a:solidFill>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65" name="Rectangle 29"/>
          <p:cNvSpPr>
            <a:spLocks noGrp="1" noChangeArrowheads="1"/>
          </p:cNvSpPr>
          <p:nvPr>
            <p:ph type="title"/>
          </p:nvPr>
        </p:nvSpPr>
        <p:spPr/>
        <p:txBody>
          <a:bodyPr/>
          <a:lstStyle/>
          <a:p>
            <a:pPr algn="ctr"/>
            <a:r>
              <a:rPr lang="zh-CN" altLang="en-US" dirty="0">
                <a:latin typeface="Times New Roman" panose="02020603050405020304" pitchFamily="18" charset="0"/>
                <a:cs typeface="Times New Roman" panose="02020603050405020304" pitchFamily="18" charset="0"/>
              </a:rPr>
              <a:t>多模光纤与单模光纤</a:t>
            </a:r>
            <a:endParaRPr lang="zh-CN" altLang="en-US" dirty="0">
              <a:latin typeface="Times New Roman" panose="02020603050405020304" pitchFamily="18" charset="0"/>
              <a:cs typeface="Times New Roman" panose="02020603050405020304" pitchFamily="18" charset="0"/>
            </a:endParaRPr>
          </a:p>
        </p:txBody>
      </p:sp>
      <p:grpSp>
        <p:nvGrpSpPr>
          <p:cNvPr id="116738" name="Group 2"/>
          <p:cNvGrpSpPr/>
          <p:nvPr/>
        </p:nvGrpSpPr>
        <p:grpSpPr bwMode="auto">
          <a:xfrm>
            <a:off x="213327" y="3789265"/>
            <a:ext cx="9708224" cy="1550987"/>
            <a:chOff x="71" y="2709"/>
            <a:chExt cx="5645" cy="977"/>
          </a:xfrm>
        </p:grpSpPr>
        <p:grpSp>
          <p:nvGrpSpPr>
            <p:cNvPr id="116739" name="Group 3"/>
            <p:cNvGrpSpPr/>
            <p:nvPr/>
          </p:nvGrpSpPr>
          <p:grpSpPr bwMode="auto">
            <a:xfrm>
              <a:off x="682" y="3158"/>
              <a:ext cx="4476" cy="528"/>
              <a:chOff x="682" y="3072"/>
              <a:chExt cx="4476" cy="528"/>
            </a:xfrm>
          </p:grpSpPr>
          <p:sp>
            <p:nvSpPr>
              <p:cNvPr id="116740" name="Rectangle 4"/>
              <p:cNvSpPr>
                <a:spLocks noChangeArrowheads="1"/>
              </p:cNvSpPr>
              <p:nvPr/>
            </p:nvSpPr>
            <p:spPr bwMode="auto">
              <a:xfrm>
                <a:off x="768" y="3168"/>
                <a:ext cx="4320" cy="336"/>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116741" name="Group 5"/>
              <p:cNvGrpSpPr/>
              <p:nvPr/>
            </p:nvGrpSpPr>
            <p:grpSpPr bwMode="auto">
              <a:xfrm>
                <a:off x="682" y="3072"/>
                <a:ext cx="4476" cy="528"/>
                <a:chOff x="682" y="3072"/>
                <a:chExt cx="4476" cy="528"/>
              </a:xfrm>
            </p:grpSpPr>
            <p:sp>
              <p:nvSpPr>
                <p:cNvPr id="116742" name="Rectangle 6"/>
                <p:cNvSpPr>
                  <a:spLocks noChangeArrowheads="1"/>
                </p:cNvSpPr>
                <p:nvPr/>
              </p:nvSpPr>
              <p:spPr bwMode="auto">
                <a:xfrm>
                  <a:off x="768" y="3072"/>
                  <a:ext cx="4320" cy="24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3" name="Rectangle 7"/>
                <p:cNvSpPr>
                  <a:spLocks noChangeArrowheads="1"/>
                </p:cNvSpPr>
                <p:nvPr/>
              </p:nvSpPr>
              <p:spPr bwMode="auto">
                <a:xfrm>
                  <a:off x="768" y="3360"/>
                  <a:ext cx="4320" cy="24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4" name="Line 8"/>
                <p:cNvSpPr>
                  <a:spLocks noChangeShapeType="1"/>
                </p:cNvSpPr>
                <p:nvPr/>
              </p:nvSpPr>
              <p:spPr bwMode="auto">
                <a:xfrm>
                  <a:off x="768" y="3072"/>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5" name="Line 9"/>
                <p:cNvSpPr>
                  <a:spLocks noChangeShapeType="1"/>
                </p:cNvSpPr>
                <p:nvPr/>
              </p:nvSpPr>
              <p:spPr bwMode="auto">
                <a:xfrm>
                  <a:off x="768" y="3312"/>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6" name="Line 10"/>
                <p:cNvSpPr>
                  <a:spLocks noChangeShapeType="1"/>
                </p:cNvSpPr>
                <p:nvPr/>
              </p:nvSpPr>
              <p:spPr bwMode="auto">
                <a:xfrm>
                  <a:off x="768" y="3360"/>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7" name="Line 11"/>
                <p:cNvSpPr>
                  <a:spLocks noChangeShapeType="1"/>
                </p:cNvSpPr>
                <p:nvPr/>
              </p:nvSpPr>
              <p:spPr bwMode="auto">
                <a:xfrm>
                  <a:off x="768" y="3600"/>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48" name="Line 12"/>
                <p:cNvSpPr>
                  <a:spLocks noChangeShapeType="1"/>
                </p:cNvSpPr>
                <p:nvPr/>
              </p:nvSpPr>
              <p:spPr bwMode="auto">
                <a:xfrm>
                  <a:off x="682" y="3333"/>
                  <a:ext cx="4476" cy="3"/>
                </a:xfrm>
                <a:prstGeom prst="line">
                  <a:avLst/>
                </a:prstGeom>
                <a:noFill/>
                <a:ln w="9525">
                  <a:solidFill>
                    <a:schemeClr val="tx1"/>
                  </a:solidFill>
                  <a:prstDash val="lgDash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grpSp>
          <p:nvGrpSpPr>
            <p:cNvPr id="116749" name="Group 13"/>
            <p:cNvGrpSpPr/>
            <p:nvPr/>
          </p:nvGrpSpPr>
          <p:grpSpPr bwMode="auto">
            <a:xfrm>
              <a:off x="71" y="2840"/>
              <a:ext cx="5645" cy="818"/>
              <a:chOff x="71" y="2930"/>
              <a:chExt cx="5645" cy="818"/>
            </a:xfrm>
          </p:grpSpPr>
          <p:grpSp>
            <p:nvGrpSpPr>
              <p:cNvPr id="116750" name="Group 14"/>
              <p:cNvGrpSpPr/>
              <p:nvPr/>
            </p:nvGrpSpPr>
            <p:grpSpPr bwMode="auto">
              <a:xfrm>
                <a:off x="71" y="2930"/>
                <a:ext cx="704" cy="818"/>
                <a:chOff x="71" y="2930"/>
                <a:chExt cx="704" cy="818"/>
              </a:xfrm>
            </p:grpSpPr>
            <p:grpSp>
              <p:nvGrpSpPr>
                <p:cNvPr id="116751" name="Group 15"/>
                <p:cNvGrpSpPr/>
                <p:nvPr/>
              </p:nvGrpSpPr>
              <p:grpSpPr bwMode="auto">
                <a:xfrm>
                  <a:off x="158" y="3220"/>
                  <a:ext cx="480" cy="528"/>
                  <a:chOff x="240" y="2448"/>
                  <a:chExt cx="480" cy="528"/>
                </a:xfrm>
              </p:grpSpPr>
              <p:grpSp>
                <p:nvGrpSpPr>
                  <p:cNvPr id="116752" name="Group 16"/>
                  <p:cNvGrpSpPr/>
                  <p:nvPr/>
                </p:nvGrpSpPr>
                <p:grpSpPr bwMode="auto">
                  <a:xfrm>
                    <a:off x="240" y="2448"/>
                    <a:ext cx="480" cy="528"/>
                    <a:chOff x="240" y="2448"/>
                    <a:chExt cx="672" cy="672"/>
                  </a:xfrm>
                </p:grpSpPr>
                <p:sp>
                  <p:nvSpPr>
                    <p:cNvPr id="116753" name="Rectangle 17"/>
                    <p:cNvSpPr>
                      <a:spLocks noChangeArrowheads="1"/>
                    </p:cNvSpPr>
                    <p:nvPr/>
                  </p:nvSpPr>
                  <p:spPr bwMode="auto">
                    <a:xfrm>
                      <a:off x="240" y="2448"/>
                      <a:ext cx="672" cy="672"/>
                    </a:xfrm>
                    <a:prstGeom prst="rect">
                      <a:avLst/>
                    </a:prstGeom>
                    <a:solidFill>
                      <a:srgbClr val="FFFFFF"/>
                    </a:solidFill>
                    <a:ln w="63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54" name="Line 18"/>
                    <p:cNvSpPr>
                      <a:spLocks noChangeShapeType="1"/>
                    </p:cNvSpPr>
                    <p:nvPr/>
                  </p:nvSpPr>
                  <p:spPr bwMode="auto">
                    <a:xfrm>
                      <a:off x="576" y="2448"/>
                      <a:ext cx="0" cy="672"/>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16755" name="Freeform 19"/>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16756" name="Text Box 20"/>
                <p:cNvSpPr txBox="1">
                  <a:spLocks noChangeArrowheads="1"/>
                </p:cNvSpPr>
                <p:nvPr/>
              </p:nvSpPr>
              <p:spPr bwMode="auto">
                <a:xfrm>
                  <a:off x="71" y="2930"/>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输入脉冲</a:t>
                  </a:r>
                  <a:endParaRPr kumimoji="1" lang="zh-CN" altLang="en-US" sz="20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116757" name="Group 21"/>
              <p:cNvGrpSpPr/>
              <p:nvPr/>
            </p:nvGrpSpPr>
            <p:grpSpPr bwMode="auto">
              <a:xfrm>
                <a:off x="5012" y="2947"/>
                <a:ext cx="704" cy="801"/>
                <a:chOff x="5012" y="2947"/>
                <a:chExt cx="704" cy="801"/>
              </a:xfrm>
            </p:grpSpPr>
            <p:sp>
              <p:nvSpPr>
                <p:cNvPr id="116758" name="Text Box 22"/>
                <p:cNvSpPr txBox="1">
                  <a:spLocks noChangeArrowheads="1"/>
                </p:cNvSpPr>
                <p:nvPr/>
              </p:nvSpPr>
              <p:spPr bwMode="auto">
                <a:xfrm>
                  <a:off x="5012" y="2947"/>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输出脉冲</a:t>
                  </a:r>
                  <a:endPar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116759" name="Group 23"/>
                <p:cNvGrpSpPr/>
                <p:nvPr/>
              </p:nvGrpSpPr>
              <p:grpSpPr bwMode="auto">
                <a:xfrm>
                  <a:off x="5148" y="3220"/>
                  <a:ext cx="480" cy="528"/>
                  <a:chOff x="240" y="2448"/>
                  <a:chExt cx="480" cy="528"/>
                </a:xfrm>
              </p:grpSpPr>
              <p:grpSp>
                <p:nvGrpSpPr>
                  <p:cNvPr id="116760" name="Group 24"/>
                  <p:cNvGrpSpPr/>
                  <p:nvPr/>
                </p:nvGrpSpPr>
                <p:grpSpPr bwMode="auto">
                  <a:xfrm>
                    <a:off x="240" y="2448"/>
                    <a:ext cx="480" cy="528"/>
                    <a:chOff x="240" y="2448"/>
                    <a:chExt cx="672" cy="672"/>
                  </a:xfrm>
                </p:grpSpPr>
                <p:sp>
                  <p:nvSpPr>
                    <p:cNvPr id="116761" name="Rectangle 25"/>
                    <p:cNvSpPr>
                      <a:spLocks noChangeArrowheads="1"/>
                    </p:cNvSpPr>
                    <p:nvPr/>
                  </p:nvSpPr>
                  <p:spPr bwMode="auto">
                    <a:xfrm>
                      <a:off x="240" y="2448"/>
                      <a:ext cx="672" cy="672"/>
                    </a:xfrm>
                    <a:prstGeom prst="rect">
                      <a:avLst/>
                    </a:prstGeom>
                    <a:solidFill>
                      <a:srgbClr val="FFFFFF"/>
                    </a:solidFill>
                    <a:ln w="63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62" name="Line 26"/>
                    <p:cNvSpPr>
                      <a:spLocks noChangeShapeType="1"/>
                    </p:cNvSpPr>
                    <p:nvPr/>
                  </p:nvSpPr>
                  <p:spPr bwMode="auto">
                    <a:xfrm>
                      <a:off x="576" y="2448"/>
                      <a:ext cx="0" cy="672"/>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16763" name="Freeform 27"/>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grpSp>
        <p:sp>
          <p:nvSpPr>
            <p:cNvPr id="116764" name="Text Box 28"/>
            <p:cNvSpPr txBox="1">
              <a:spLocks noChangeArrowheads="1"/>
            </p:cNvSpPr>
            <p:nvPr/>
          </p:nvSpPr>
          <p:spPr bwMode="auto">
            <a:xfrm>
              <a:off x="1948" y="2709"/>
              <a:ext cx="266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单模光纤（</a:t>
              </a:r>
              <a:r>
                <a:rPr lang="en-US" altLang="zh-CN"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8~10</a:t>
              </a:r>
              <a:r>
                <a:rPr lang="en-US" altLang="zh-CN"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m</a:t>
              </a:r>
              <a:r>
                <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a:t>
              </a:r>
              <a:endPar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16766" name="Freeform 30"/>
          <p:cNvSpPr/>
          <p:nvPr/>
        </p:nvSpPr>
        <p:spPr bwMode="auto">
          <a:xfrm>
            <a:off x="1494572" y="2514501"/>
            <a:ext cx="7326313" cy="533400"/>
          </a:xfrm>
          <a:custGeom>
            <a:avLst/>
            <a:gdLst>
              <a:gd name="T0" fmla="*/ 0 w 4260"/>
              <a:gd name="T1" fmla="*/ 150 h 336"/>
              <a:gd name="T2" fmla="*/ 666 w 4260"/>
              <a:gd name="T3" fmla="*/ 0 h 336"/>
              <a:gd name="T4" fmla="*/ 2310 w 4260"/>
              <a:gd name="T5" fmla="*/ 336 h 336"/>
              <a:gd name="T6" fmla="*/ 3936 w 4260"/>
              <a:gd name="T7" fmla="*/ 0 h 336"/>
              <a:gd name="T8" fmla="*/ 4260 w 4260"/>
              <a:gd name="T9" fmla="*/ 72 h 336"/>
            </a:gdLst>
            <a:ahLst/>
            <a:cxnLst>
              <a:cxn ang="0">
                <a:pos x="T0" y="T1"/>
              </a:cxn>
              <a:cxn ang="0">
                <a:pos x="T2" y="T3"/>
              </a:cxn>
              <a:cxn ang="0">
                <a:pos x="T4" y="T5"/>
              </a:cxn>
              <a:cxn ang="0">
                <a:pos x="T6" y="T7"/>
              </a:cxn>
              <a:cxn ang="0">
                <a:pos x="T8" y="T9"/>
              </a:cxn>
            </a:cxnLst>
            <a:rect l="0" t="0" r="r" b="b"/>
            <a:pathLst>
              <a:path w="4260" h="336">
                <a:moveTo>
                  <a:pt x="0" y="150"/>
                </a:moveTo>
                <a:lnTo>
                  <a:pt x="666" y="0"/>
                </a:lnTo>
                <a:lnTo>
                  <a:pt x="2310" y="336"/>
                </a:lnTo>
                <a:lnTo>
                  <a:pt x="3936" y="0"/>
                </a:lnTo>
                <a:lnTo>
                  <a:pt x="4260" y="72"/>
                </a:lnTo>
              </a:path>
            </a:pathLst>
          </a:custGeom>
          <a:noFill/>
          <a:ln w="38100" cmpd="sng">
            <a:solidFill>
              <a:srgbClr val="C000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67" name="Rectangle 31"/>
          <p:cNvSpPr>
            <a:spLocks noChangeArrowheads="1"/>
          </p:cNvSpPr>
          <p:nvPr/>
        </p:nvSpPr>
        <p:spPr bwMode="auto">
          <a:xfrm>
            <a:off x="1377626" y="2143026"/>
            <a:ext cx="7429500" cy="38100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68" name="Rectangle 32"/>
          <p:cNvSpPr>
            <a:spLocks noChangeArrowheads="1"/>
          </p:cNvSpPr>
          <p:nvPr/>
        </p:nvSpPr>
        <p:spPr bwMode="auto">
          <a:xfrm>
            <a:off x="1394824" y="3055839"/>
            <a:ext cx="7429500" cy="38100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116769" name="Group 33"/>
          <p:cNvGrpSpPr/>
          <p:nvPr/>
        </p:nvGrpSpPr>
        <p:grpSpPr bwMode="auto">
          <a:xfrm>
            <a:off x="1394824" y="2141439"/>
            <a:ext cx="7429500" cy="1295400"/>
            <a:chOff x="912" y="912"/>
            <a:chExt cx="4608" cy="816"/>
          </a:xfrm>
        </p:grpSpPr>
        <p:sp>
          <p:nvSpPr>
            <p:cNvPr id="116770" name="Line 34"/>
            <p:cNvSpPr>
              <a:spLocks noChangeShapeType="1"/>
            </p:cNvSpPr>
            <p:nvPr/>
          </p:nvSpPr>
          <p:spPr bwMode="auto">
            <a:xfrm>
              <a:off x="912" y="91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71" name="Line 35"/>
            <p:cNvSpPr>
              <a:spLocks noChangeShapeType="1"/>
            </p:cNvSpPr>
            <p:nvPr/>
          </p:nvSpPr>
          <p:spPr bwMode="auto">
            <a:xfrm>
              <a:off x="912" y="115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72" name="Line 36"/>
            <p:cNvSpPr>
              <a:spLocks noChangeShapeType="1"/>
            </p:cNvSpPr>
            <p:nvPr/>
          </p:nvSpPr>
          <p:spPr bwMode="auto">
            <a:xfrm>
              <a:off x="912" y="148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73" name="Line 37"/>
            <p:cNvSpPr>
              <a:spLocks noChangeShapeType="1"/>
            </p:cNvSpPr>
            <p:nvPr/>
          </p:nvSpPr>
          <p:spPr bwMode="auto">
            <a:xfrm>
              <a:off x="912" y="172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16774" name="Line 38"/>
          <p:cNvSpPr>
            <a:spLocks noChangeShapeType="1"/>
          </p:cNvSpPr>
          <p:nvPr/>
        </p:nvSpPr>
        <p:spPr bwMode="auto">
          <a:xfrm>
            <a:off x="1246922" y="2784377"/>
            <a:ext cx="7697788" cy="4763"/>
          </a:xfrm>
          <a:prstGeom prst="line">
            <a:avLst/>
          </a:prstGeom>
          <a:noFill/>
          <a:ln w="9525">
            <a:solidFill>
              <a:schemeClr val="tx1"/>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116775" name="Group 39"/>
          <p:cNvGrpSpPr/>
          <p:nvPr/>
        </p:nvGrpSpPr>
        <p:grpSpPr bwMode="auto">
          <a:xfrm>
            <a:off x="213328" y="1936653"/>
            <a:ext cx="9708224" cy="1271588"/>
            <a:chOff x="71" y="1305"/>
            <a:chExt cx="5645" cy="801"/>
          </a:xfrm>
        </p:grpSpPr>
        <p:grpSp>
          <p:nvGrpSpPr>
            <p:cNvPr id="116776" name="Group 40"/>
            <p:cNvGrpSpPr/>
            <p:nvPr/>
          </p:nvGrpSpPr>
          <p:grpSpPr bwMode="auto">
            <a:xfrm>
              <a:off x="71" y="1313"/>
              <a:ext cx="704" cy="793"/>
              <a:chOff x="71" y="1313"/>
              <a:chExt cx="704" cy="793"/>
            </a:xfrm>
          </p:grpSpPr>
          <p:sp>
            <p:nvSpPr>
              <p:cNvPr id="116777" name="Rectangle 41"/>
              <p:cNvSpPr>
                <a:spLocks noChangeArrowheads="1"/>
              </p:cNvSpPr>
              <p:nvPr/>
            </p:nvSpPr>
            <p:spPr bwMode="auto">
              <a:xfrm>
                <a:off x="177" y="1578"/>
                <a:ext cx="480" cy="528"/>
              </a:xfrm>
              <a:prstGeom prst="rect">
                <a:avLst/>
              </a:prstGeom>
              <a:solidFill>
                <a:srgbClr val="FFFF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78" name="Line 42"/>
              <p:cNvSpPr>
                <a:spLocks noChangeShapeType="1"/>
              </p:cNvSpPr>
              <p:nvPr/>
            </p:nvSpPr>
            <p:spPr bwMode="auto">
              <a:xfrm>
                <a:off x="417" y="1578"/>
                <a:ext cx="0" cy="528"/>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79" name="Freeform 43"/>
              <p:cNvSpPr/>
              <p:nvPr/>
            </p:nvSpPr>
            <p:spPr bwMode="auto">
              <a:xfrm>
                <a:off x="177" y="158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0" name="Text Box 44"/>
              <p:cNvSpPr txBox="1">
                <a:spLocks noChangeArrowheads="1"/>
              </p:cNvSpPr>
              <p:nvPr/>
            </p:nvSpPr>
            <p:spPr bwMode="auto">
              <a:xfrm>
                <a:off x="71" y="1313"/>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输入脉冲</a:t>
                </a:r>
                <a:endParaRPr kumimoji="1" lang="zh-CN" altLang="en-US" sz="20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116781" name="Group 45"/>
            <p:cNvGrpSpPr/>
            <p:nvPr/>
          </p:nvGrpSpPr>
          <p:grpSpPr bwMode="auto">
            <a:xfrm>
              <a:off x="5012" y="1305"/>
              <a:ext cx="704" cy="801"/>
              <a:chOff x="5012" y="1305"/>
              <a:chExt cx="704" cy="801"/>
            </a:xfrm>
          </p:grpSpPr>
          <p:sp>
            <p:nvSpPr>
              <p:cNvPr id="116782" name="Rectangle 46"/>
              <p:cNvSpPr>
                <a:spLocks noChangeArrowheads="1"/>
              </p:cNvSpPr>
              <p:nvPr/>
            </p:nvSpPr>
            <p:spPr bwMode="auto">
              <a:xfrm>
                <a:off x="5110" y="1578"/>
                <a:ext cx="476" cy="528"/>
              </a:xfrm>
              <a:prstGeom prst="rect">
                <a:avLst/>
              </a:prstGeom>
              <a:solidFill>
                <a:srgbClr val="FFFF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3" name="Line 47"/>
              <p:cNvSpPr>
                <a:spLocks noChangeShapeType="1"/>
              </p:cNvSpPr>
              <p:nvPr/>
            </p:nvSpPr>
            <p:spPr bwMode="auto">
              <a:xfrm>
                <a:off x="5348" y="1578"/>
                <a:ext cx="0" cy="528"/>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4" name="Freeform 48"/>
              <p:cNvSpPr/>
              <p:nvPr/>
            </p:nvSpPr>
            <p:spPr bwMode="auto">
              <a:xfrm>
                <a:off x="5108" y="1726"/>
                <a:ext cx="480" cy="222"/>
              </a:xfrm>
              <a:custGeom>
                <a:avLst/>
                <a:gdLst>
                  <a:gd name="T0" fmla="*/ 0 w 678"/>
                  <a:gd name="T1" fmla="*/ 280 h 283"/>
                  <a:gd name="T2" fmla="*/ 87 w 678"/>
                  <a:gd name="T3" fmla="*/ 244 h 283"/>
                  <a:gd name="T4" fmla="*/ 150 w 678"/>
                  <a:gd name="T5" fmla="*/ 193 h 283"/>
                  <a:gd name="T6" fmla="*/ 201 w 678"/>
                  <a:gd name="T7" fmla="*/ 130 h 283"/>
                  <a:gd name="T8" fmla="*/ 258 w 678"/>
                  <a:gd name="T9" fmla="*/ 43 h 283"/>
                  <a:gd name="T10" fmla="*/ 339 w 678"/>
                  <a:gd name="T11" fmla="*/ 1 h 283"/>
                  <a:gd name="T12" fmla="*/ 426 w 678"/>
                  <a:gd name="T13" fmla="*/ 37 h 283"/>
                  <a:gd name="T14" fmla="*/ 492 w 678"/>
                  <a:gd name="T15" fmla="*/ 139 h 283"/>
                  <a:gd name="T16" fmla="*/ 528 w 678"/>
                  <a:gd name="T17" fmla="*/ 190 h 283"/>
                  <a:gd name="T18" fmla="*/ 591 w 678"/>
                  <a:gd name="T19" fmla="*/ 238 h 283"/>
                  <a:gd name="T20" fmla="*/ 678 w 678"/>
                  <a:gd name="T21"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5" name="Text Box 49"/>
              <p:cNvSpPr txBox="1">
                <a:spLocks noChangeArrowheads="1"/>
              </p:cNvSpPr>
              <p:nvPr/>
            </p:nvSpPr>
            <p:spPr bwMode="auto">
              <a:xfrm>
                <a:off x="5012" y="1305"/>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输出脉冲</a:t>
                </a:r>
                <a:endParaRPr kumimoji="1" lang="zh-CN" altLang="en-US" sz="20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sp>
        <p:nvSpPr>
          <p:cNvPr id="116786" name="Line 50"/>
          <p:cNvSpPr>
            <a:spLocks noChangeShapeType="1"/>
          </p:cNvSpPr>
          <p:nvPr/>
        </p:nvSpPr>
        <p:spPr bwMode="auto">
          <a:xfrm flipV="1">
            <a:off x="1412023" y="4921152"/>
            <a:ext cx="7530968" cy="11113"/>
          </a:xfrm>
          <a:prstGeom prst="line">
            <a:avLst/>
          </a:prstGeom>
          <a:noFill/>
          <a:ln w="381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7" name="Freeform 51"/>
          <p:cNvSpPr/>
          <p:nvPr/>
        </p:nvSpPr>
        <p:spPr bwMode="auto">
          <a:xfrm>
            <a:off x="1377626" y="2514502"/>
            <a:ext cx="7422621" cy="523875"/>
          </a:xfrm>
          <a:custGeom>
            <a:avLst/>
            <a:gdLst>
              <a:gd name="T0" fmla="*/ 0 w 4316"/>
              <a:gd name="T1" fmla="*/ 128 h 330"/>
              <a:gd name="T2" fmla="*/ 434 w 4316"/>
              <a:gd name="T3" fmla="*/ 0 h 330"/>
              <a:gd name="T4" fmla="*/ 1586 w 4316"/>
              <a:gd name="T5" fmla="*/ 330 h 330"/>
              <a:gd name="T6" fmla="*/ 2738 w 4316"/>
              <a:gd name="T7" fmla="*/ 0 h 330"/>
              <a:gd name="T8" fmla="*/ 3944 w 4316"/>
              <a:gd name="T9" fmla="*/ 330 h 330"/>
              <a:gd name="T10" fmla="*/ 4316 w 4316"/>
              <a:gd name="T11" fmla="*/ 204 h 330"/>
            </a:gdLst>
            <a:ahLst/>
            <a:cxnLst>
              <a:cxn ang="0">
                <a:pos x="T0" y="T1"/>
              </a:cxn>
              <a:cxn ang="0">
                <a:pos x="T2" y="T3"/>
              </a:cxn>
              <a:cxn ang="0">
                <a:pos x="T4" y="T5"/>
              </a:cxn>
              <a:cxn ang="0">
                <a:pos x="T6" y="T7"/>
              </a:cxn>
              <a:cxn ang="0">
                <a:pos x="T8" y="T9"/>
              </a:cxn>
              <a:cxn ang="0">
                <a:pos x="T10" y="T11"/>
              </a:cxn>
            </a:cxnLst>
            <a:rect l="0" t="0" r="r" b="b"/>
            <a:pathLst>
              <a:path w="4316" h="330">
                <a:moveTo>
                  <a:pt x="0" y="128"/>
                </a:moveTo>
                <a:lnTo>
                  <a:pt x="434" y="0"/>
                </a:lnTo>
                <a:lnTo>
                  <a:pt x="1586" y="330"/>
                </a:lnTo>
                <a:lnTo>
                  <a:pt x="2738" y="0"/>
                </a:lnTo>
                <a:lnTo>
                  <a:pt x="3944" y="330"/>
                </a:lnTo>
                <a:lnTo>
                  <a:pt x="4316" y="204"/>
                </a:lnTo>
              </a:path>
            </a:pathLst>
          </a:custGeom>
          <a:noFill/>
          <a:ln w="38100" cmpd="sng">
            <a:solidFill>
              <a:srgbClr val="C000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6788" name="Text Box 52"/>
          <p:cNvSpPr txBox="1">
            <a:spLocks noChangeArrowheads="1"/>
          </p:cNvSpPr>
          <p:nvPr/>
        </p:nvSpPr>
        <p:spPr bwMode="auto">
          <a:xfrm>
            <a:off x="3512840" y="1412776"/>
            <a:ext cx="47746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多模光纤（</a:t>
            </a:r>
            <a:r>
              <a:rPr lang="en-US" altLang="zh-CN"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15~50</a:t>
            </a:r>
            <a:r>
              <a:rPr lang="en-US" altLang="zh-CN"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m</a:t>
            </a:r>
            <a:r>
              <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a:t>
            </a:r>
            <a:endParaRPr lang="zh-CN" altLang="en-US" sz="36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矩形 1"/>
          <p:cNvSpPr/>
          <p:nvPr/>
        </p:nvSpPr>
        <p:spPr>
          <a:xfrm>
            <a:off x="2071444" y="5589240"/>
            <a:ext cx="6265932" cy="461665"/>
          </a:xfrm>
          <a:prstGeom prst="rect">
            <a:avLst/>
          </a:prstGeom>
        </p:spPr>
        <p:txBody>
          <a:bodyPr wrap="squar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多模光纤</a:t>
            </a: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(a) </a:t>
            </a: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和</a:t>
            </a: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 </a:t>
            </a: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单模光纤</a:t>
            </a: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(b) </a:t>
            </a: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的比较</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677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16787"/>
                                        </p:tgtEl>
                                        <p:attrNameLst>
                                          <p:attrName>style.visibility</p:attrName>
                                        </p:attrNameLst>
                                      </p:cBhvr>
                                      <p:to>
                                        <p:strVal val="visible"/>
                                      </p:to>
                                    </p:set>
                                    <p:animEffect transition="in" filter="wipe(left)">
                                      <p:cBhvr>
                                        <p:cTn id="10" dur="2000"/>
                                        <p:tgtEl>
                                          <p:spTgt spid="11678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6766"/>
                                        </p:tgtEl>
                                        <p:attrNameLst>
                                          <p:attrName>style.visibility</p:attrName>
                                        </p:attrNameLst>
                                      </p:cBhvr>
                                      <p:to>
                                        <p:strVal val="visible"/>
                                      </p:to>
                                    </p:set>
                                    <p:animEffect transition="in" filter="wipe(left)">
                                      <p:cBhvr>
                                        <p:cTn id="13" dur="2000"/>
                                        <p:tgtEl>
                                          <p:spTgt spid="11676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6738"/>
                                        </p:tgtEl>
                                        <p:attrNameLst>
                                          <p:attrName>style.visibility</p:attrName>
                                        </p:attrNameLst>
                                      </p:cBhvr>
                                      <p:to>
                                        <p:strVal val="visible"/>
                                      </p:to>
                                    </p:set>
                                  </p:childTnLst>
                                </p:cTn>
                              </p:par>
                            </p:childTnLst>
                          </p:cTn>
                        </p:par>
                        <p:par>
                          <p:cTn id="18" fill="hold">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116786"/>
                                        </p:tgtEl>
                                        <p:attrNameLst>
                                          <p:attrName>style.visibility</p:attrName>
                                        </p:attrNameLst>
                                      </p:cBhvr>
                                      <p:to>
                                        <p:strVal val="visible"/>
                                      </p:to>
                                    </p:set>
                                    <p:animEffect transition="in" filter="wipe(left)">
                                      <p:cBhvr>
                                        <p:cTn id="21" dur="2000"/>
                                        <p:tgtEl>
                                          <p:spTgt spid="116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6" grpId="0" animBg="1"/>
      <p:bldP spid="116786" grpId="0" animBg="1"/>
      <p:bldP spid="11678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多模光纤和单模光纤</a:t>
            </a:r>
            <a:endParaRPr lang="zh-CN" altLang="en-US">
              <a:latin typeface="Times New Roman" panose="02020603050405020304" pitchFamily="18" charset="0"/>
              <a:cs typeface="Times New Roman" panose="02020603050405020304" pitchFamily="18" charset="0"/>
            </a:endParaRPr>
          </a:p>
        </p:txBody>
      </p:sp>
      <p:sp>
        <p:nvSpPr>
          <p:cNvPr id="63491" name="Text Box 3"/>
          <p:cNvSpPr txBox="1">
            <a:spLocks noChangeArrowheads="1"/>
          </p:cNvSpPr>
          <p:nvPr/>
        </p:nvSpPr>
        <p:spPr bwMode="auto">
          <a:xfrm>
            <a:off x="962131" y="1342073"/>
            <a:ext cx="8268758" cy="289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11200" indent="-2540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按照核心层</a:t>
            </a: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a:t>
            </a: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包层直径的差别列举的一些常见规格。</a:t>
            </a:r>
            <a:endPar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8.3 /125 </a:t>
            </a:r>
            <a:r>
              <a:rPr lang="en-US" altLang="zh-CN" sz="2800" dirty="0" err="1">
                <a:latin typeface="Times New Roman" panose="02020603050405020304" pitchFamily="18" charset="0"/>
                <a:ea typeface="+mn-ea"/>
                <a:cs typeface="Times New Roman" panose="02020603050405020304" pitchFamily="18" charset="0"/>
                <a:sym typeface="Arial" panose="020B0604020202020204" pitchFamily="34" charset="0"/>
              </a:rPr>
              <a:t>μm</a:t>
            </a: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		</a:t>
            </a: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单模</a:t>
            </a:r>
            <a:endPar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62.5 /125 </a:t>
            </a:r>
            <a:r>
              <a:rPr lang="en-US" altLang="zh-CN" sz="2800" dirty="0" err="1">
                <a:latin typeface="Times New Roman" panose="02020603050405020304" pitchFamily="18" charset="0"/>
                <a:ea typeface="+mn-ea"/>
                <a:cs typeface="Times New Roman" panose="02020603050405020304" pitchFamily="18" charset="0"/>
                <a:sym typeface="Arial" panose="020B0604020202020204" pitchFamily="34" charset="0"/>
              </a:rPr>
              <a:t>μm</a:t>
            </a: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    	</a:t>
            </a: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多模（局域网推荐）</a:t>
            </a:r>
            <a:endPar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50 /125 </a:t>
            </a:r>
            <a:r>
              <a:rPr lang="en-US" altLang="zh-CN" sz="2800" dirty="0" err="1">
                <a:latin typeface="Times New Roman" panose="02020603050405020304" pitchFamily="18" charset="0"/>
                <a:ea typeface="+mn-ea"/>
                <a:cs typeface="Times New Roman" panose="02020603050405020304" pitchFamily="18" charset="0"/>
                <a:sym typeface="Arial" panose="020B0604020202020204" pitchFamily="34" charset="0"/>
              </a:rPr>
              <a:t>μm</a:t>
            </a: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	  	</a:t>
            </a: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多模</a:t>
            </a:r>
            <a:endPar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100 /140 </a:t>
            </a:r>
            <a:r>
              <a:rPr lang="en-US" altLang="zh-CN" sz="2800" dirty="0" err="1">
                <a:latin typeface="Times New Roman" panose="02020603050405020304" pitchFamily="18" charset="0"/>
                <a:ea typeface="+mn-ea"/>
                <a:cs typeface="Times New Roman" panose="02020603050405020304" pitchFamily="18" charset="0"/>
                <a:sym typeface="Arial" panose="020B0604020202020204" pitchFamily="34" charset="0"/>
              </a:rPr>
              <a:t>μm</a:t>
            </a:r>
            <a:r>
              <a:rPr lang="en-US" altLang="zh-CN" sz="2800" dirty="0">
                <a:latin typeface="Times New Roman" panose="02020603050405020304" pitchFamily="18" charset="0"/>
                <a:ea typeface="+mn-ea"/>
                <a:cs typeface="Times New Roman" panose="02020603050405020304" pitchFamily="18" charset="0"/>
                <a:sym typeface="Arial" panose="020B0604020202020204" pitchFamily="34" charset="0"/>
              </a:rPr>
              <a:t>    	</a:t>
            </a:r>
            <a:r>
              <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rPr>
              <a:t>多模</a:t>
            </a:r>
            <a:endParaRPr lang="zh-CN" altLang="en-US" sz="2800" dirty="0">
              <a:latin typeface="Times New Roman" panose="02020603050405020304" pitchFamily="18" charset="0"/>
              <a:ea typeface="+mn-ea"/>
              <a:cs typeface="Times New Roman" panose="02020603050405020304" pitchFamily="18" charset="0"/>
              <a:sym typeface="Arial" panose="020B0604020202020204" pitchFamily="34" charset="0"/>
            </a:endParaRPr>
          </a:p>
        </p:txBody>
      </p:sp>
      <p:graphicFrame>
        <p:nvGraphicFramePr>
          <p:cNvPr id="166927" name="Group 15"/>
          <p:cNvGraphicFramePr>
            <a:graphicFrameLocks noGrp="1"/>
          </p:cNvGraphicFramePr>
          <p:nvPr/>
        </p:nvGraphicFramePr>
        <p:xfrm>
          <a:off x="1514661" y="4438015"/>
          <a:ext cx="7181850" cy="1400283"/>
        </p:xfrm>
        <a:graphic>
          <a:graphicData uri="http://schemas.openxmlformats.org/drawingml/2006/table">
            <a:tbl>
              <a:tblPr/>
              <a:tblGrid>
                <a:gridCol w="3590925"/>
                <a:gridCol w="3590925"/>
              </a:tblGrid>
              <a:tr h="339725">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多模光纤 </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03" marB="3650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单模光纤 </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03" marB="3650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1060537">
                <a:tc>
                  <a:txBody>
                    <a:bodyPr/>
                    <a:lstStyle/>
                    <a:p>
                      <a:pPr marL="342900" marR="0" lvl="0" indent="-297180" algn="l" defTabSz="914400" rtl="0" eaLnBrk="1" fontAlgn="base" latinLnBrk="0" hangingPunct="1">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、低速、短矩离传输 </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、成本低 </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、宽线芯、低效、耗散大 </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2km </a:t>
                      </a:r>
                      <a:endPar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03" marB="3650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297180" algn="l" defTabSz="914400" rtl="0" eaLnBrk="1" fontAlgn="base" latinLnBrk="0" hangingPunct="1">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、高速、长距离传输 </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、成本高</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、窄线芯、高效、耗散小</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297180" algn="l" defTabSz="914400" rtl="0" eaLnBrk="0" fontAlgn="base" latinLnBrk="0" hangingPunct="0">
                        <a:lnSpc>
                          <a:spcPct val="9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60km</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（需要激光）</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503" marB="3650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472" y="62141"/>
            <a:ext cx="7482627" cy="1134611"/>
          </a:xfrm>
        </p:spPr>
        <p:txBody>
          <a:bodyPr/>
          <a:lstStyle/>
          <a:p>
            <a:pPr algn="ctr"/>
            <a:r>
              <a:rPr lang="zh-CN" altLang="en-US" sz="3600" dirty="0">
                <a:latin typeface="Times New Roman" panose="02020603050405020304" pitchFamily="18" charset="0"/>
                <a:cs typeface="Times New Roman" panose="02020603050405020304" pitchFamily="18" charset="0"/>
              </a:rPr>
              <a:t>光纤通信中使用的光波的波段</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zh-CN" altLang="zh-CN" dirty="0">
                <a:latin typeface="Times New Roman" panose="02020603050405020304" pitchFamily="18" charset="0"/>
                <a:cs typeface="Times New Roman" panose="02020603050405020304" pitchFamily="18" charset="0"/>
              </a:rPr>
              <a:t>常用的三个波段的中心分别位于</a:t>
            </a:r>
            <a:r>
              <a:rPr lang="en-US" altLang="zh-CN" dirty="0">
                <a:latin typeface="Times New Roman" panose="02020603050405020304" pitchFamily="18" charset="0"/>
                <a:cs typeface="Times New Roman" panose="02020603050405020304" pitchFamily="18" charset="0"/>
              </a:rPr>
              <a:t> </a:t>
            </a:r>
            <a:r>
              <a:rPr lang="en-US" altLang="zh-CN" dirty="0">
                <a:solidFill>
                  <a:srgbClr val="0000CC"/>
                </a:solidFill>
                <a:latin typeface="Times New Roman" panose="02020603050405020304" pitchFamily="18" charset="0"/>
                <a:cs typeface="Times New Roman" panose="02020603050405020304" pitchFamily="18" charset="0"/>
              </a:rPr>
              <a:t>850 nm, 1300 nm </a:t>
            </a:r>
            <a:r>
              <a:rPr lang="zh-CN" altLang="zh-CN" dirty="0">
                <a:solidFill>
                  <a:srgbClr val="0000CC"/>
                </a:solidFill>
                <a:latin typeface="Times New Roman" panose="02020603050405020304" pitchFamily="18" charset="0"/>
                <a:cs typeface="Times New Roman" panose="02020603050405020304" pitchFamily="18" charset="0"/>
              </a:rPr>
              <a:t>和</a:t>
            </a:r>
            <a:r>
              <a:rPr lang="en-US" altLang="zh-CN" dirty="0">
                <a:solidFill>
                  <a:srgbClr val="0000CC"/>
                </a:solidFill>
                <a:latin typeface="Times New Roman" panose="02020603050405020304" pitchFamily="18" charset="0"/>
                <a:cs typeface="Times New Roman" panose="02020603050405020304" pitchFamily="18" charset="0"/>
              </a:rPr>
              <a:t> 1550 nm</a:t>
            </a:r>
            <a:r>
              <a:rPr lang="zh-CN" altLang="en-US" dirty="0">
                <a:solidFill>
                  <a:srgbClr val="0000CC"/>
                </a:solidFill>
                <a:latin typeface="Times New Roman" panose="02020603050405020304" pitchFamily="18" charset="0"/>
                <a:cs typeface="Times New Roman" panose="02020603050405020304" pitchFamily="18" charset="0"/>
              </a:rPr>
              <a:t>。</a:t>
            </a:r>
            <a:endParaRPr lang="en-US" altLang="zh-CN" dirty="0">
              <a:solidFill>
                <a:srgbClr val="0000CC"/>
              </a:solidFill>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所有这三个波段都具有</a:t>
            </a:r>
            <a:r>
              <a:rPr lang="en-US" altLang="zh-CN" dirty="0">
                <a:latin typeface="Times New Roman" panose="02020603050405020304" pitchFamily="18" charset="0"/>
                <a:cs typeface="Times New Roman" panose="02020603050405020304" pitchFamily="18" charset="0"/>
              </a:rPr>
              <a:t> </a:t>
            </a:r>
            <a:r>
              <a:rPr lang="en-US" altLang="zh-CN" dirty="0">
                <a:solidFill>
                  <a:srgbClr val="0000CC"/>
                </a:solidFill>
                <a:latin typeface="Times New Roman" panose="02020603050405020304" pitchFamily="18" charset="0"/>
                <a:cs typeface="Times New Roman" panose="02020603050405020304" pitchFamily="18" charset="0"/>
              </a:rPr>
              <a:t>25000~30000 GHz </a:t>
            </a:r>
            <a:r>
              <a:rPr lang="zh-CN" altLang="zh-CN" dirty="0">
                <a:solidFill>
                  <a:srgbClr val="0000CC"/>
                </a:solidFill>
                <a:latin typeface="Times New Roman" panose="02020603050405020304" pitchFamily="18" charset="0"/>
                <a:cs typeface="Times New Roman" panose="02020603050405020304" pitchFamily="18" charset="0"/>
              </a:rPr>
              <a:t>的带宽，</a:t>
            </a:r>
            <a:r>
              <a:rPr lang="zh-CN" altLang="zh-CN" dirty="0">
                <a:latin typeface="Times New Roman" panose="02020603050405020304" pitchFamily="18" charset="0"/>
                <a:cs typeface="Times New Roman" panose="02020603050405020304" pitchFamily="18" charset="0"/>
              </a:rPr>
              <a:t>可见光纤的通信容量非常大</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Times New Roman" panose="02020603050405020304" pitchFamily="18" charset="0"/>
                <a:cs typeface="Times New Roman" panose="02020603050405020304" pitchFamily="18" charset="0"/>
              </a:rPr>
              <a:t>光纤优点</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(1) </a:t>
            </a:r>
            <a:r>
              <a:rPr lang="zh-CN" altLang="zh-CN" dirty="0">
                <a:latin typeface="Times New Roman" panose="02020603050405020304" pitchFamily="18" charset="0"/>
                <a:cs typeface="Times New Roman" panose="02020603050405020304" pitchFamily="18" charset="0"/>
              </a:rPr>
              <a:t>通信容量非常大</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a:t>
            </a:r>
            <a:r>
              <a:rPr lang="zh-CN" altLang="zh-CN" dirty="0">
                <a:latin typeface="Times New Roman" panose="02020603050405020304" pitchFamily="18" charset="0"/>
                <a:cs typeface="Times New Roman" panose="02020603050405020304" pitchFamily="18" charset="0"/>
              </a:rPr>
              <a:t>传输损耗小，中继距离长。</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a:t>
            </a:r>
            <a:r>
              <a:rPr lang="zh-CN" altLang="zh-CN" dirty="0">
                <a:latin typeface="Times New Roman" panose="02020603050405020304" pitchFamily="18" charset="0"/>
                <a:cs typeface="Times New Roman" panose="02020603050405020304" pitchFamily="18" charset="0"/>
              </a:rPr>
              <a:t>抗雷电和电磁干扰性能好。</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(3) </a:t>
            </a:r>
            <a:r>
              <a:rPr lang="zh-CN" altLang="zh-CN" dirty="0">
                <a:latin typeface="Times New Roman" panose="02020603050405020304" pitchFamily="18" charset="0"/>
                <a:cs typeface="Times New Roman" panose="02020603050405020304" pitchFamily="18" charset="0"/>
              </a:rPr>
              <a:t>无串音干扰，保密性好。</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(4) </a:t>
            </a:r>
            <a:r>
              <a:rPr lang="zh-CN" altLang="zh-CN" dirty="0">
                <a:latin typeface="Times New Roman" panose="02020603050405020304" pitchFamily="18" charset="0"/>
                <a:cs typeface="Times New Roman" panose="02020603050405020304" pitchFamily="18" charset="0"/>
              </a:rPr>
              <a:t>体积小，重量轻。</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光纤之父</a:t>
            </a:r>
            <a:endParaRPr lang="zh-CN" altLang="en-US">
              <a:latin typeface="Times New Roman" panose="02020603050405020304" pitchFamily="18" charset="0"/>
              <a:cs typeface="Times New Roman" panose="02020603050405020304" pitchFamily="18" charset="0"/>
            </a:endParaRPr>
          </a:p>
        </p:txBody>
      </p:sp>
      <p:sp>
        <p:nvSpPr>
          <p:cNvPr id="59395" name="Text Box 3"/>
          <p:cNvSpPr txBox="1">
            <a:spLocks noChangeArrowheads="1"/>
          </p:cNvSpPr>
          <p:nvPr/>
        </p:nvSpPr>
        <p:spPr bwMode="auto">
          <a:xfrm>
            <a:off x="818621" y="1557338"/>
            <a:ext cx="624112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Clr>
                <a:srgbClr val="00B0F0"/>
              </a:buClr>
              <a:buFont typeface="Wingdings" panose="05000000000000000000" pitchFamily="2" charset="2"/>
              <a:buChar char="l"/>
            </a:pP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高锟，华裔物理学家，生于中国上海，祖籍江苏金山（今上海市金山区），拥有英国、美国国籍并持中国香港居民身份，在香港和美国加州山景城两地居住。高锟为光纤通讯、电机工程专家，华文媒体誉之为“光纤之父”、普世誉之为“光纤通讯之父”（</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Father of Fiber Optic Communications</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），曾任香港中文大学校长。</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2018</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年</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9</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月</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23</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日去世。</a:t>
            </a:r>
            <a:endPar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endParaRPr>
          </a:p>
        </p:txBody>
      </p:sp>
      <p:pic>
        <p:nvPicPr>
          <p:cNvPr id="59396" name="Picture 5" descr="u=3318811529,884178966&amp;fm=5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0635" y="1701801"/>
            <a:ext cx="195540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Rectangle 6"/>
          <p:cNvSpPr>
            <a:spLocks noChangeArrowheads="1"/>
          </p:cNvSpPr>
          <p:nvPr/>
        </p:nvSpPr>
        <p:spPr bwMode="auto">
          <a:xfrm>
            <a:off x="818621" y="4940301"/>
            <a:ext cx="83461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Clr>
                <a:srgbClr val="00B0F0"/>
              </a:buClr>
              <a:buFont typeface="Wingdings" panose="05000000000000000000" pitchFamily="2" charset="2"/>
              <a:buChar char="l"/>
            </a:pP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2009</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年，与威拉德</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博伊尔和乔治</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埃尔伍德</a:t>
            </a:r>
            <a:r>
              <a:rPr lang="en-US" altLang="zh-CN"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a:t>
            </a: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史密斯共享诺贝尔物理学奖。</a:t>
            </a:r>
            <a:endPar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91911" y="44624"/>
            <a:ext cx="7029511" cy="1134611"/>
          </a:xfrm>
        </p:spPr>
        <p:txBody>
          <a:bodyPr/>
          <a:lstStyle/>
          <a:p>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数据通信系统的模型</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416496" y="1105220"/>
            <a:ext cx="9289032" cy="870046"/>
          </a:xfrm>
          <a:prstGeom prst="rect">
            <a:avLst/>
          </a:prstGeom>
          <a:solidFill>
            <a:srgbClr val="FFFF00"/>
          </a:solidFill>
        </p:spPr>
        <p:txBody>
          <a:bodyPr wrap="square" anchor="ctr">
            <a:spAutoFit/>
          </a:bodyPr>
          <a:lstStyle/>
          <a:p>
            <a:pPr>
              <a:lnSpc>
                <a:spcPct val="110000"/>
              </a:lnSpc>
            </a:pP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一个数据通信系统</a:t>
            </a: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包括</a:t>
            </a:r>
            <a:r>
              <a:rPr lang="zh-CN" altLang="zh-CN" sz="24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三大部分</a:t>
            </a:r>
            <a:r>
              <a:rPr lang="zh-CN" altLang="en-US" sz="2400" b="1"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源系统（或发送端、发送方）、传输系统（或传输网络）和目的系统（或接收端、接收方）</a:t>
            </a: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6" name="Group 107"/>
          <p:cNvGrpSpPr/>
          <p:nvPr/>
        </p:nvGrpSpPr>
        <p:grpSpPr bwMode="auto">
          <a:xfrm>
            <a:off x="4458222" y="4569547"/>
            <a:ext cx="1110985" cy="727075"/>
            <a:chOff x="2463" y="2931"/>
            <a:chExt cx="646" cy="458"/>
          </a:xfrm>
        </p:grpSpPr>
        <p:sp>
          <p:nvSpPr>
            <p:cNvPr id="7" name="AutoShape 13"/>
            <p:cNvSpPr>
              <a:spLocks noChangeArrowheads="1"/>
            </p:cNvSpPr>
            <p:nvPr/>
          </p:nvSpPr>
          <p:spPr bwMode="auto">
            <a:xfrm>
              <a:off x="2463" y="2931"/>
              <a:ext cx="646" cy="458"/>
            </a:xfrm>
            <a:prstGeom prst="cube">
              <a:avLst>
                <a:gd name="adj" fmla="val 13069"/>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8" name="Rectangle 16"/>
            <p:cNvSpPr>
              <a:spLocks noChangeArrowheads="1"/>
            </p:cNvSpPr>
            <p:nvPr/>
          </p:nvSpPr>
          <p:spPr bwMode="auto">
            <a:xfrm>
              <a:off x="2546" y="2985"/>
              <a:ext cx="508" cy="4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传输</a:t>
              </a:r>
              <a:endPar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algn="l" defTabSz="762000" eaLnBrk="0" hangingPunct="0"/>
              <a:r>
                <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系统</a:t>
              </a:r>
              <a:endPar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9" name="Group 102"/>
          <p:cNvGrpSpPr/>
          <p:nvPr/>
        </p:nvGrpSpPr>
        <p:grpSpPr bwMode="auto">
          <a:xfrm>
            <a:off x="384035" y="4933083"/>
            <a:ext cx="791103" cy="1233488"/>
            <a:chOff x="94" y="3160"/>
            <a:chExt cx="460" cy="777"/>
          </a:xfrm>
        </p:grpSpPr>
        <p:sp>
          <p:nvSpPr>
            <p:cNvPr id="10" name="Rectangle 5"/>
            <p:cNvSpPr>
              <a:spLocks noChangeArrowheads="1"/>
            </p:cNvSpPr>
            <p:nvPr/>
          </p:nvSpPr>
          <p:spPr bwMode="auto">
            <a:xfrm>
              <a:off x="197" y="3189"/>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输入信息</a:t>
              </a:r>
              <a:endPar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Line 17"/>
            <p:cNvSpPr>
              <a:spLocks noChangeShapeType="1"/>
            </p:cNvSpPr>
            <p:nvPr/>
          </p:nvSpPr>
          <p:spPr bwMode="auto">
            <a:xfrm>
              <a:off x="94" y="3160"/>
              <a:ext cx="313" cy="0"/>
            </a:xfrm>
            <a:prstGeom prst="line">
              <a:avLst/>
            </a:prstGeom>
            <a:noFill/>
            <a:ln w="381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12" name="Group 104"/>
          <p:cNvGrpSpPr/>
          <p:nvPr/>
        </p:nvGrpSpPr>
        <p:grpSpPr bwMode="auto">
          <a:xfrm>
            <a:off x="1787385" y="4933083"/>
            <a:ext cx="679318" cy="1189038"/>
            <a:chOff x="910" y="3160"/>
            <a:chExt cx="395" cy="749"/>
          </a:xfrm>
        </p:grpSpPr>
        <p:sp>
          <p:nvSpPr>
            <p:cNvPr id="13" name="Rectangle 7"/>
            <p:cNvSpPr>
              <a:spLocks noChangeArrowheads="1"/>
            </p:cNvSpPr>
            <p:nvPr/>
          </p:nvSpPr>
          <p:spPr bwMode="auto">
            <a:xfrm>
              <a:off x="948" y="3161"/>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输入数据</a:t>
              </a:r>
              <a:endPar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4" name="Line 18"/>
            <p:cNvSpPr>
              <a:spLocks noChangeShapeType="1"/>
            </p:cNvSpPr>
            <p:nvPr/>
          </p:nvSpPr>
          <p:spPr bwMode="auto">
            <a:xfrm>
              <a:off x="910" y="3160"/>
              <a:ext cx="346" cy="0"/>
            </a:xfrm>
            <a:prstGeom prst="line">
              <a:avLst/>
            </a:prstGeom>
            <a:noFill/>
            <a:ln w="381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15" name="Group 106"/>
          <p:cNvGrpSpPr/>
          <p:nvPr/>
        </p:nvGrpSpPr>
        <p:grpSpPr bwMode="auto">
          <a:xfrm>
            <a:off x="3281885" y="4926731"/>
            <a:ext cx="1319080" cy="1271588"/>
            <a:chOff x="1779" y="3156"/>
            <a:chExt cx="742" cy="801"/>
          </a:xfrm>
        </p:grpSpPr>
        <p:sp>
          <p:nvSpPr>
            <p:cNvPr id="16" name="Rectangle 9"/>
            <p:cNvSpPr>
              <a:spLocks noChangeArrowheads="1"/>
            </p:cNvSpPr>
            <p:nvPr/>
          </p:nvSpPr>
          <p:spPr bwMode="auto">
            <a:xfrm>
              <a:off x="1791" y="3203"/>
              <a:ext cx="730" cy="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发送</a:t>
              </a:r>
              <a:endParaRPr kumimoji="1" lang="en-US" altLang="zh-CN"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defTabSz="762000" eaLnBrk="0" hangingPunct="0"/>
              <a:r>
                <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的信号</a:t>
              </a:r>
              <a:endParaRPr kumimoji="1" lang="en-US" altLang="zh-CN"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defTabSz="762000" eaLnBrk="0" hangingPunct="0"/>
              <a:r>
                <a:rPr kumimoji="1" lang="en-US" altLang="zh-CN"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a:t>
              </a:r>
              <a:r>
                <a:rPr kumimoji="1" lang="zh-CN" altLang="en-US"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数字的或模拟的</a:t>
              </a:r>
              <a:r>
                <a:rPr kumimoji="1" lang="en-US" altLang="zh-CN"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a:t>
              </a:r>
              <a:endPar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7" name="Line 19"/>
            <p:cNvSpPr>
              <a:spLocks noChangeShapeType="1"/>
            </p:cNvSpPr>
            <p:nvPr/>
          </p:nvSpPr>
          <p:spPr bwMode="auto">
            <a:xfrm>
              <a:off x="1779" y="3156"/>
              <a:ext cx="684" cy="4"/>
            </a:xfrm>
            <a:prstGeom prst="line">
              <a:avLst/>
            </a:prstGeom>
            <a:noFill/>
            <a:ln w="381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18" name="Group 108"/>
          <p:cNvGrpSpPr/>
          <p:nvPr/>
        </p:nvGrpSpPr>
        <p:grpSpPr bwMode="auto">
          <a:xfrm>
            <a:off x="5538252" y="4933083"/>
            <a:ext cx="1227930" cy="1231900"/>
            <a:chOff x="3091" y="3160"/>
            <a:chExt cx="729" cy="776"/>
          </a:xfrm>
        </p:grpSpPr>
        <p:sp>
          <p:nvSpPr>
            <p:cNvPr id="19" name="Rectangle 10"/>
            <p:cNvSpPr>
              <a:spLocks noChangeArrowheads="1"/>
            </p:cNvSpPr>
            <p:nvPr/>
          </p:nvSpPr>
          <p:spPr bwMode="auto">
            <a:xfrm>
              <a:off x="3111" y="3182"/>
              <a:ext cx="709" cy="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接收</a:t>
              </a:r>
              <a:endPar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defTabSz="762000" eaLnBrk="0" hangingPunct="0"/>
              <a:r>
                <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的信号</a:t>
              </a:r>
              <a:endParaRPr kumimoji="1" lang="en-US" altLang="zh-CN"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defTabSz="762000"/>
              <a:r>
                <a:rPr kumimoji="1" lang="en-US" altLang="zh-CN"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a:t>
              </a:r>
              <a:r>
                <a:rPr kumimoji="1" lang="zh-CN" altLang="en-US"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数字的或模拟的</a:t>
              </a:r>
              <a:r>
                <a:rPr kumimoji="1" lang="en-US" altLang="zh-CN"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a:t>
              </a:r>
              <a:endParaRPr kumimoji="1" lang="zh-CN" altLang="en-US"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0" name="Line 20"/>
            <p:cNvSpPr>
              <a:spLocks noChangeShapeType="1"/>
            </p:cNvSpPr>
            <p:nvPr/>
          </p:nvSpPr>
          <p:spPr bwMode="auto">
            <a:xfrm>
              <a:off x="3091" y="3160"/>
              <a:ext cx="714" cy="0"/>
            </a:xfrm>
            <a:prstGeom prst="line">
              <a:avLst/>
            </a:prstGeom>
            <a:noFill/>
            <a:ln w="381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1" name="Group 110"/>
          <p:cNvGrpSpPr/>
          <p:nvPr/>
        </p:nvGrpSpPr>
        <p:grpSpPr bwMode="auto">
          <a:xfrm>
            <a:off x="7648434" y="4933084"/>
            <a:ext cx="641483" cy="1262063"/>
            <a:chOff x="4318" y="3160"/>
            <a:chExt cx="373" cy="795"/>
          </a:xfrm>
        </p:grpSpPr>
        <p:sp>
          <p:nvSpPr>
            <p:cNvPr id="22" name="Rectangle 8"/>
            <p:cNvSpPr>
              <a:spLocks noChangeArrowheads="1"/>
            </p:cNvSpPr>
            <p:nvPr/>
          </p:nvSpPr>
          <p:spPr bwMode="auto">
            <a:xfrm>
              <a:off x="4334" y="3207"/>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输出数据</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3" name="Line 21"/>
            <p:cNvSpPr>
              <a:spLocks noChangeShapeType="1"/>
            </p:cNvSpPr>
            <p:nvPr/>
          </p:nvSpPr>
          <p:spPr bwMode="auto">
            <a:xfrm>
              <a:off x="4318" y="3160"/>
              <a:ext cx="336" cy="0"/>
            </a:xfrm>
            <a:prstGeom prst="line">
              <a:avLst/>
            </a:prstGeom>
            <a:noFill/>
            <a:ln w="381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4" name="Group 103"/>
          <p:cNvGrpSpPr/>
          <p:nvPr/>
        </p:nvGrpSpPr>
        <p:grpSpPr bwMode="auto">
          <a:xfrm>
            <a:off x="922330" y="4569547"/>
            <a:ext cx="921808" cy="727075"/>
            <a:chOff x="407" y="2931"/>
            <a:chExt cx="536" cy="458"/>
          </a:xfrm>
        </p:grpSpPr>
        <p:sp>
          <p:nvSpPr>
            <p:cNvPr id="25" name="AutoShape 11"/>
            <p:cNvSpPr>
              <a:spLocks noChangeArrowheads="1"/>
            </p:cNvSpPr>
            <p:nvPr/>
          </p:nvSpPr>
          <p:spPr bwMode="auto">
            <a:xfrm>
              <a:off x="407" y="2931"/>
              <a:ext cx="536" cy="458"/>
            </a:xfrm>
            <a:prstGeom prst="cube">
              <a:avLst>
                <a:gd name="adj" fmla="val 13069"/>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6" name="Rectangle 22"/>
            <p:cNvSpPr>
              <a:spLocks noChangeArrowheads="1"/>
            </p:cNvSpPr>
            <p:nvPr/>
          </p:nvSpPr>
          <p:spPr bwMode="auto">
            <a:xfrm>
              <a:off x="449" y="3059"/>
              <a:ext cx="447" cy="229"/>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源点</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7" name="Group 111"/>
          <p:cNvGrpSpPr/>
          <p:nvPr/>
        </p:nvGrpSpPr>
        <p:grpSpPr bwMode="auto">
          <a:xfrm>
            <a:off x="8226285" y="4569547"/>
            <a:ext cx="921808" cy="727075"/>
            <a:chOff x="4654" y="2931"/>
            <a:chExt cx="536" cy="458"/>
          </a:xfrm>
        </p:grpSpPr>
        <p:sp>
          <p:nvSpPr>
            <p:cNvPr id="28" name="AutoShape 15"/>
            <p:cNvSpPr>
              <a:spLocks noChangeArrowheads="1"/>
            </p:cNvSpPr>
            <p:nvPr/>
          </p:nvSpPr>
          <p:spPr bwMode="auto">
            <a:xfrm>
              <a:off x="4654" y="2931"/>
              <a:ext cx="536" cy="458"/>
            </a:xfrm>
            <a:prstGeom prst="cube">
              <a:avLst>
                <a:gd name="adj" fmla="val 13069"/>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9" name="Rectangle 23"/>
            <p:cNvSpPr>
              <a:spLocks noChangeArrowheads="1"/>
            </p:cNvSpPr>
            <p:nvPr/>
          </p:nvSpPr>
          <p:spPr bwMode="auto">
            <a:xfrm>
              <a:off x="4699" y="3068"/>
              <a:ext cx="446" cy="229"/>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终点</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0" name="Group 105"/>
          <p:cNvGrpSpPr/>
          <p:nvPr/>
        </p:nvGrpSpPr>
        <p:grpSpPr bwMode="auto">
          <a:xfrm>
            <a:off x="2334278" y="4569547"/>
            <a:ext cx="999200" cy="727075"/>
            <a:chOff x="1228" y="2931"/>
            <a:chExt cx="581" cy="458"/>
          </a:xfrm>
        </p:grpSpPr>
        <p:sp>
          <p:nvSpPr>
            <p:cNvPr id="31" name="AutoShape 12"/>
            <p:cNvSpPr>
              <a:spLocks noChangeArrowheads="1"/>
            </p:cNvSpPr>
            <p:nvPr/>
          </p:nvSpPr>
          <p:spPr bwMode="auto">
            <a:xfrm>
              <a:off x="1256" y="2931"/>
              <a:ext cx="537" cy="458"/>
            </a:xfrm>
            <a:prstGeom prst="cube">
              <a:avLst>
                <a:gd name="adj" fmla="val 13069"/>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 name="Rectangle 24"/>
            <p:cNvSpPr>
              <a:spLocks noChangeArrowheads="1"/>
            </p:cNvSpPr>
            <p:nvPr/>
          </p:nvSpPr>
          <p:spPr bwMode="auto">
            <a:xfrm>
              <a:off x="1228" y="3068"/>
              <a:ext cx="581" cy="229"/>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发送器</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3" name="Group 109"/>
          <p:cNvGrpSpPr/>
          <p:nvPr/>
        </p:nvGrpSpPr>
        <p:grpSpPr bwMode="auto">
          <a:xfrm>
            <a:off x="6719747" y="4569547"/>
            <a:ext cx="999200" cy="727075"/>
            <a:chOff x="3778" y="2931"/>
            <a:chExt cx="581" cy="458"/>
          </a:xfrm>
        </p:grpSpPr>
        <p:sp>
          <p:nvSpPr>
            <p:cNvPr id="34" name="AutoShape 14"/>
            <p:cNvSpPr>
              <a:spLocks noChangeArrowheads="1"/>
            </p:cNvSpPr>
            <p:nvPr/>
          </p:nvSpPr>
          <p:spPr bwMode="auto">
            <a:xfrm>
              <a:off x="3805" y="2931"/>
              <a:ext cx="535" cy="458"/>
            </a:xfrm>
            <a:prstGeom prst="cube">
              <a:avLst>
                <a:gd name="adj" fmla="val 13069"/>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5" name="Rectangle 25"/>
            <p:cNvSpPr>
              <a:spLocks noChangeArrowheads="1"/>
            </p:cNvSpPr>
            <p:nvPr/>
          </p:nvSpPr>
          <p:spPr bwMode="auto">
            <a:xfrm>
              <a:off x="3778" y="3059"/>
              <a:ext cx="581" cy="229"/>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接收器</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36" name="Line 26"/>
          <p:cNvSpPr>
            <a:spLocks noChangeShapeType="1"/>
          </p:cNvSpPr>
          <p:nvPr/>
        </p:nvSpPr>
        <p:spPr bwMode="auto">
          <a:xfrm>
            <a:off x="2996399" y="3156671"/>
            <a:ext cx="376978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7" name="Line 27"/>
          <p:cNvSpPr>
            <a:spLocks noChangeShapeType="1"/>
          </p:cNvSpPr>
          <p:nvPr/>
        </p:nvSpPr>
        <p:spPr bwMode="auto">
          <a:xfrm>
            <a:off x="1691077" y="3156672"/>
            <a:ext cx="918369" cy="3175"/>
          </a:xfrm>
          <a:prstGeom prst="line">
            <a:avLst/>
          </a:prstGeom>
          <a:noFill/>
          <a:ln w="76200" cmpd="tri">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8" name="Rectangle 28"/>
          <p:cNvSpPr>
            <a:spLocks noChangeArrowheads="1"/>
          </p:cNvSpPr>
          <p:nvPr/>
        </p:nvSpPr>
        <p:spPr bwMode="auto">
          <a:xfrm>
            <a:off x="2055672" y="3374158"/>
            <a:ext cx="146698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调制解调器</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9" name="Line 29"/>
          <p:cNvSpPr>
            <a:spLocks noChangeShapeType="1"/>
          </p:cNvSpPr>
          <p:nvPr/>
        </p:nvSpPr>
        <p:spPr bwMode="auto">
          <a:xfrm>
            <a:off x="7380147" y="3156671"/>
            <a:ext cx="999200" cy="0"/>
          </a:xfrm>
          <a:prstGeom prst="line">
            <a:avLst/>
          </a:prstGeom>
          <a:noFill/>
          <a:ln w="76200" cmpd="tri">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40" name="Group 80"/>
          <p:cNvGrpSpPr/>
          <p:nvPr/>
        </p:nvGrpSpPr>
        <p:grpSpPr bwMode="auto">
          <a:xfrm>
            <a:off x="4160697" y="2624858"/>
            <a:ext cx="1714633" cy="1009650"/>
            <a:chOff x="385" y="2795"/>
            <a:chExt cx="1769" cy="816"/>
          </a:xfrm>
        </p:grpSpPr>
        <p:sp>
          <p:nvSpPr>
            <p:cNvPr id="41" name="Oval 8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2" name="Oval 8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3" name="Oval 8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4" name="Oval 8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5" name="Oval 8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6" name="Oval 8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7" name="Oval 8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8" name="Oval 8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49" name="Oval 8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0" name="Oval 9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1" name="Oval 9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2" name="Oval 9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3" name="Oval 9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4" name="Oval 9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5" name="Oval 9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6" name="Oval 9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14:hiddenLine>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7" name="Freeform 97"/>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58" name="Rectangle 42"/>
          <p:cNvSpPr>
            <a:spLocks noChangeArrowheads="1"/>
          </p:cNvSpPr>
          <p:nvPr/>
        </p:nvSpPr>
        <p:spPr bwMode="auto">
          <a:xfrm>
            <a:off x="1113226" y="3447183"/>
            <a:ext cx="942446"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en-US" altLang="zh-CN"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PC </a:t>
            </a:r>
            <a:endParaRPr kumimoji="1" lang="en-US" altLang="zh-CN"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9" name="Rectangle 43"/>
          <p:cNvSpPr>
            <a:spLocks noChangeArrowheads="1"/>
          </p:cNvSpPr>
          <p:nvPr/>
        </p:nvSpPr>
        <p:spPr bwMode="auto">
          <a:xfrm>
            <a:off x="4351595" y="2982047"/>
            <a:ext cx="133690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公用电话网</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60" name="Picture 4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2432" y="2918547"/>
            <a:ext cx="923529"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112" y="2772497"/>
            <a:ext cx="767027"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 name="Rectangle 46"/>
          <p:cNvSpPr>
            <a:spLocks noChangeArrowheads="1"/>
          </p:cNvSpPr>
          <p:nvPr/>
        </p:nvSpPr>
        <p:spPr bwMode="auto">
          <a:xfrm>
            <a:off x="6380949" y="3402733"/>
            <a:ext cx="146010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调制解调器</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63" name="Group 47"/>
          <p:cNvGrpSpPr/>
          <p:nvPr/>
        </p:nvGrpSpPr>
        <p:grpSpPr bwMode="auto">
          <a:xfrm>
            <a:off x="3228570" y="2723284"/>
            <a:ext cx="706835" cy="339725"/>
            <a:chOff x="2315" y="3965"/>
            <a:chExt cx="496" cy="254"/>
          </a:xfrm>
        </p:grpSpPr>
        <p:sp>
          <p:nvSpPr>
            <p:cNvPr id="64" name="Freeform 48"/>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65" name="Freeform 49"/>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66" name="Freeform 50"/>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67" name="Freeform 51"/>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68" name="Freeform 52"/>
          <p:cNvSpPr/>
          <p:nvPr/>
        </p:nvSpPr>
        <p:spPr bwMode="auto">
          <a:xfrm>
            <a:off x="1809742" y="2824883"/>
            <a:ext cx="803142"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69" name="Rectangle 53"/>
          <p:cNvSpPr>
            <a:spLocks noChangeArrowheads="1"/>
          </p:cNvSpPr>
          <p:nvPr/>
        </p:nvSpPr>
        <p:spPr bwMode="auto">
          <a:xfrm>
            <a:off x="1508779" y="2337522"/>
            <a:ext cx="157189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数字比特流</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0" name="Rectangle 54"/>
          <p:cNvSpPr>
            <a:spLocks noChangeArrowheads="1"/>
          </p:cNvSpPr>
          <p:nvPr/>
        </p:nvSpPr>
        <p:spPr bwMode="auto">
          <a:xfrm>
            <a:off x="7225366" y="2337522"/>
            <a:ext cx="1539214"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数字比特流</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1" name="Rectangle 55"/>
          <p:cNvSpPr>
            <a:spLocks noChangeArrowheads="1"/>
          </p:cNvSpPr>
          <p:nvPr/>
        </p:nvSpPr>
        <p:spPr bwMode="auto">
          <a:xfrm>
            <a:off x="3068630" y="2337522"/>
            <a:ext cx="1305321"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模拟信号</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2" name="Rectangle 56"/>
          <p:cNvSpPr>
            <a:spLocks noChangeArrowheads="1"/>
          </p:cNvSpPr>
          <p:nvPr/>
        </p:nvSpPr>
        <p:spPr bwMode="auto">
          <a:xfrm>
            <a:off x="5882209" y="2337522"/>
            <a:ext cx="13208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模拟信号 </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3" name="Rectangle 57"/>
          <p:cNvSpPr>
            <a:spLocks noChangeArrowheads="1"/>
          </p:cNvSpPr>
          <p:nvPr/>
        </p:nvSpPr>
        <p:spPr bwMode="auto">
          <a:xfrm>
            <a:off x="538816" y="2337522"/>
            <a:ext cx="768747"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输入</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汉字</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4" name="Rectangle 58"/>
          <p:cNvSpPr>
            <a:spLocks noChangeArrowheads="1"/>
          </p:cNvSpPr>
          <p:nvPr/>
        </p:nvSpPr>
        <p:spPr bwMode="auto">
          <a:xfrm>
            <a:off x="8917641" y="2337522"/>
            <a:ext cx="768747"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显示</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汉字</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5" name="Freeform 59"/>
          <p:cNvSpPr/>
          <p:nvPr/>
        </p:nvSpPr>
        <p:spPr bwMode="auto">
          <a:xfrm>
            <a:off x="7421422" y="2845521"/>
            <a:ext cx="804863"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76" name="Group 60"/>
          <p:cNvGrpSpPr/>
          <p:nvPr/>
        </p:nvGrpSpPr>
        <p:grpSpPr bwMode="auto">
          <a:xfrm>
            <a:off x="6057628" y="2723284"/>
            <a:ext cx="708554" cy="339725"/>
            <a:chOff x="2315" y="3965"/>
            <a:chExt cx="496" cy="254"/>
          </a:xfrm>
        </p:grpSpPr>
        <p:sp>
          <p:nvSpPr>
            <p:cNvPr id="77" name="Freeform 61"/>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8" name="Freeform 62"/>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79" name="Freeform 63"/>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80" name="Freeform 64"/>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81" name="Group 113"/>
          <p:cNvGrpSpPr/>
          <p:nvPr/>
        </p:nvGrpSpPr>
        <p:grpSpPr bwMode="auto">
          <a:xfrm>
            <a:off x="632520" y="1916832"/>
            <a:ext cx="8918838" cy="367414"/>
            <a:chOff x="317" y="1260"/>
            <a:chExt cx="4873" cy="200"/>
          </a:xfrm>
        </p:grpSpPr>
        <p:sp>
          <p:nvSpPr>
            <p:cNvPr id="82" name="Line 65"/>
            <p:cNvSpPr>
              <a:spLocks noChangeShapeType="1"/>
            </p:cNvSpPr>
            <p:nvPr/>
          </p:nvSpPr>
          <p:spPr bwMode="auto">
            <a:xfrm>
              <a:off x="317" y="1373"/>
              <a:ext cx="4873" cy="0"/>
            </a:xfrm>
            <a:prstGeom prst="line">
              <a:avLst/>
            </a:prstGeom>
            <a:noFill/>
            <a:ln w="28575">
              <a:solidFill>
                <a:srgbClr val="00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83" name="Rectangle 66"/>
            <p:cNvSpPr>
              <a:spLocks noChangeArrowheads="1"/>
            </p:cNvSpPr>
            <p:nvPr/>
          </p:nvSpPr>
          <p:spPr bwMode="auto">
            <a:xfrm>
              <a:off x="2294" y="1260"/>
              <a:ext cx="994" cy="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数据通信系统</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84" name="Group 99"/>
          <p:cNvGrpSpPr/>
          <p:nvPr/>
        </p:nvGrpSpPr>
        <p:grpSpPr bwMode="auto">
          <a:xfrm>
            <a:off x="691877" y="3236047"/>
            <a:ext cx="3074988" cy="1660525"/>
            <a:chOff x="273" y="2091"/>
            <a:chExt cx="1788" cy="1046"/>
          </a:xfrm>
        </p:grpSpPr>
        <p:sp>
          <p:nvSpPr>
            <p:cNvPr id="85" name="Line 68"/>
            <p:cNvSpPr>
              <a:spLocks noChangeShapeType="1"/>
            </p:cNvSpPr>
            <p:nvPr/>
          </p:nvSpPr>
          <p:spPr bwMode="auto">
            <a:xfrm>
              <a:off x="2061" y="2091"/>
              <a:ext cx="0" cy="1046"/>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86" name="Group 98"/>
            <p:cNvGrpSpPr/>
            <p:nvPr/>
          </p:nvGrpSpPr>
          <p:grpSpPr bwMode="auto">
            <a:xfrm>
              <a:off x="273" y="2523"/>
              <a:ext cx="1788" cy="237"/>
              <a:chOff x="273" y="2523"/>
              <a:chExt cx="1788" cy="237"/>
            </a:xfrm>
          </p:grpSpPr>
          <p:sp>
            <p:nvSpPr>
              <p:cNvPr id="87" name="Line 67"/>
              <p:cNvSpPr>
                <a:spLocks noChangeShapeType="1"/>
              </p:cNvSpPr>
              <p:nvPr/>
            </p:nvSpPr>
            <p:spPr bwMode="auto">
              <a:xfrm>
                <a:off x="273" y="2660"/>
                <a:ext cx="1788"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88" name="Rectangle 71"/>
              <p:cNvSpPr>
                <a:spLocks noChangeArrowheads="1"/>
              </p:cNvSpPr>
              <p:nvPr/>
            </p:nvSpPr>
            <p:spPr bwMode="auto">
              <a:xfrm>
                <a:off x="854" y="2523"/>
                <a:ext cx="620" cy="237"/>
              </a:xfrm>
              <a:prstGeom prst="rect">
                <a:avLst/>
              </a:prstGeom>
              <a:solidFill>
                <a:srgbClr val="FFFF00"/>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源系统</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grpSp>
        <p:nvGrpSpPr>
          <p:cNvPr id="89" name="Group 101"/>
          <p:cNvGrpSpPr/>
          <p:nvPr/>
        </p:nvGrpSpPr>
        <p:grpSpPr bwMode="auto">
          <a:xfrm>
            <a:off x="6226168" y="3937722"/>
            <a:ext cx="3076707" cy="376237"/>
            <a:chOff x="3491" y="2533"/>
            <a:chExt cx="1789" cy="237"/>
          </a:xfrm>
        </p:grpSpPr>
        <p:sp>
          <p:nvSpPr>
            <p:cNvPr id="90" name="Line 70"/>
            <p:cNvSpPr>
              <a:spLocks noChangeShapeType="1"/>
            </p:cNvSpPr>
            <p:nvPr/>
          </p:nvSpPr>
          <p:spPr bwMode="auto">
            <a:xfrm>
              <a:off x="3491" y="2660"/>
              <a:ext cx="1789"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91" name="Rectangle 73"/>
            <p:cNvSpPr>
              <a:spLocks noChangeArrowheads="1"/>
            </p:cNvSpPr>
            <p:nvPr/>
          </p:nvSpPr>
          <p:spPr bwMode="auto">
            <a:xfrm>
              <a:off x="4028" y="2533"/>
              <a:ext cx="712" cy="237"/>
            </a:xfrm>
            <a:prstGeom prst="rect">
              <a:avLst/>
            </a:prstGeom>
            <a:solidFill>
              <a:srgbClr val="FF99FF"/>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目的系统</a:t>
              </a:r>
              <a:endParaRPr kumimoji="1" lang="zh-CN" altLang="en-US" sz="1800" b="1"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92" name="Group 100"/>
          <p:cNvGrpSpPr/>
          <p:nvPr/>
        </p:nvGrpSpPr>
        <p:grpSpPr bwMode="auto">
          <a:xfrm>
            <a:off x="3766866" y="3207471"/>
            <a:ext cx="2459302" cy="1725612"/>
            <a:chOff x="2061" y="2073"/>
            <a:chExt cx="1430" cy="1087"/>
          </a:xfrm>
        </p:grpSpPr>
        <p:sp>
          <p:nvSpPr>
            <p:cNvPr id="93" name="Line 69"/>
            <p:cNvSpPr>
              <a:spLocks noChangeShapeType="1"/>
            </p:cNvSpPr>
            <p:nvPr/>
          </p:nvSpPr>
          <p:spPr bwMode="auto">
            <a:xfrm>
              <a:off x="2061" y="2660"/>
              <a:ext cx="143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94" name="Rectangle 72"/>
            <p:cNvSpPr>
              <a:spLocks noChangeArrowheads="1"/>
            </p:cNvSpPr>
            <p:nvPr/>
          </p:nvSpPr>
          <p:spPr bwMode="auto">
            <a:xfrm>
              <a:off x="2418" y="2533"/>
              <a:ext cx="734" cy="237"/>
            </a:xfrm>
            <a:prstGeom prst="rect">
              <a:avLst/>
            </a:prstGeom>
            <a:solidFill>
              <a:srgbClr val="66FFFF"/>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传输系统</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95" name="Line 74"/>
            <p:cNvSpPr>
              <a:spLocks noChangeShapeType="1"/>
            </p:cNvSpPr>
            <p:nvPr/>
          </p:nvSpPr>
          <p:spPr bwMode="auto">
            <a:xfrm flipH="1">
              <a:off x="3486" y="2073"/>
              <a:ext cx="5" cy="1087"/>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pic>
        <p:nvPicPr>
          <p:cNvPr id="96" name="Picture 7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11401" y="2969347"/>
            <a:ext cx="92352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7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6285" y="2772497"/>
            <a:ext cx="768747"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98" name="Group 112"/>
          <p:cNvGrpSpPr/>
          <p:nvPr/>
        </p:nvGrpSpPr>
        <p:grpSpPr bwMode="auto">
          <a:xfrm>
            <a:off x="9110257" y="4933084"/>
            <a:ext cx="667279" cy="1262063"/>
            <a:chOff x="5168" y="3160"/>
            <a:chExt cx="388" cy="795"/>
          </a:xfrm>
        </p:grpSpPr>
        <p:sp>
          <p:nvSpPr>
            <p:cNvPr id="99" name="Rectangle 6"/>
            <p:cNvSpPr>
              <a:spLocks noChangeArrowheads="1"/>
            </p:cNvSpPr>
            <p:nvPr/>
          </p:nvSpPr>
          <p:spPr bwMode="auto">
            <a:xfrm>
              <a:off x="5199" y="3207"/>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输出信息</a:t>
              </a:r>
              <a:endParaRPr kumimoji="1" lang="zh-CN" altLang="en-US"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0" name="Line 77"/>
            <p:cNvSpPr>
              <a:spLocks noChangeShapeType="1"/>
            </p:cNvSpPr>
            <p:nvPr/>
          </p:nvSpPr>
          <p:spPr bwMode="auto">
            <a:xfrm>
              <a:off x="5168" y="3160"/>
              <a:ext cx="335" cy="0"/>
            </a:xfrm>
            <a:prstGeom prst="line">
              <a:avLst/>
            </a:prstGeom>
            <a:noFill/>
            <a:ln w="381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01" name="Rectangle 79"/>
          <p:cNvSpPr>
            <a:spLocks noChangeArrowheads="1"/>
          </p:cNvSpPr>
          <p:nvPr/>
        </p:nvSpPr>
        <p:spPr bwMode="auto">
          <a:xfrm>
            <a:off x="8348391" y="3444008"/>
            <a:ext cx="88397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en-US" altLang="zh-CN"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rPr>
              <a:t>PC</a:t>
            </a:r>
            <a:endParaRPr kumimoji="1" lang="en-US" altLang="zh-CN" sz="1800" b="1">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2" name="矩形 101"/>
          <p:cNvSpPr/>
          <p:nvPr/>
        </p:nvSpPr>
        <p:spPr>
          <a:xfrm>
            <a:off x="3080792" y="6237312"/>
            <a:ext cx="3685390" cy="461665"/>
          </a:xfrm>
          <a:prstGeom prst="rect">
            <a:avLst/>
          </a:prstGeom>
        </p:spPr>
        <p:txBody>
          <a:bodyPr wrap="squar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数据通信系统的模型</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repeatCount="300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4"/>
                                        </p:tgtEl>
                                        <p:attrNameLst>
                                          <p:attrName>style.visibility</p:attrName>
                                        </p:attrNameLst>
                                      </p:cBhvr>
                                      <p:to>
                                        <p:strVal val="visible"/>
                                      </p:to>
                                    </p:set>
                                  </p:childTnLst>
                                </p:cTn>
                              </p:par>
                            </p:childTnLst>
                          </p:cTn>
                        </p:par>
                        <p:par>
                          <p:cTn id="14" fill="hold">
                            <p:stCondLst>
                              <p:cond delay="0"/>
                            </p:stCondLst>
                            <p:childTnLst>
                              <p:par>
                                <p:cTn id="15" presetID="35" presetClass="emph" presetSubtype="0" repeatCount="3000" fill="hold" nodeType="afterEffect">
                                  <p:stCondLst>
                                    <p:cond delay="0"/>
                                  </p:stCondLst>
                                  <p:childTnLst>
                                    <p:anim calcmode="discrete" valueType="str">
                                      <p:cBhvr>
                                        <p:cTn id="16" dur="1000" fill="hold"/>
                                        <p:tgtEl>
                                          <p:spTgt spid="84"/>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par>
                          <p:cTn id="21" fill="hold">
                            <p:stCondLst>
                              <p:cond delay="0"/>
                            </p:stCondLst>
                            <p:childTnLst>
                              <p:par>
                                <p:cTn id="22" presetID="35" presetClass="emph" presetSubtype="0" repeatCount="3000" fill="hold" nodeType="afterEffect">
                                  <p:stCondLst>
                                    <p:cond delay="0"/>
                                  </p:stCondLst>
                                  <p:childTnLst>
                                    <p:anim calcmode="discrete" valueType="str">
                                      <p:cBhvr>
                                        <p:cTn id="23" dur="1000" fill="hold"/>
                                        <p:tgtEl>
                                          <p:spTgt spid="92"/>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9"/>
                                        </p:tgtEl>
                                        <p:attrNameLst>
                                          <p:attrName>style.visibility</p:attrName>
                                        </p:attrNameLst>
                                      </p:cBhvr>
                                      <p:to>
                                        <p:strVal val="visible"/>
                                      </p:to>
                                    </p:set>
                                  </p:childTnLst>
                                </p:cTn>
                              </p:par>
                            </p:childTnLst>
                          </p:cTn>
                        </p:par>
                        <p:par>
                          <p:cTn id="28" fill="hold">
                            <p:stCondLst>
                              <p:cond delay="0"/>
                            </p:stCondLst>
                            <p:childTnLst>
                              <p:par>
                                <p:cTn id="29" presetID="35" presetClass="emph" presetSubtype="0" repeatCount="3000" fill="hold" nodeType="afterEffect">
                                  <p:stCondLst>
                                    <p:cond delay="0"/>
                                  </p:stCondLst>
                                  <p:childTnLst>
                                    <p:anim calcmode="discrete" valueType="str">
                                      <p:cBhvr>
                                        <p:cTn id="30" dur="1000" fill="hold"/>
                                        <p:tgtEl>
                                          <p:spTgt spid="89"/>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500"/>
                                  </p:stCondLst>
                                  <p:childTnLst>
                                    <p:set>
                                      <p:cBhvr>
                                        <p:cTn id="37" dur="1" fill="hold">
                                          <p:stCondLst>
                                            <p:cond delay="0"/>
                                          </p:stCondLst>
                                        </p:cTn>
                                        <p:tgtEl>
                                          <p:spTgt spid="24"/>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1000"/>
                                  </p:stCondLst>
                                  <p:childTnLst>
                                    <p:set>
                                      <p:cBhvr>
                                        <p:cTn id="40" dur="1" fill="hold">
                                          <p:stCondLst>
                                            <p:cond delay="0"/>
                                          </p:stCondLst>
                                        </p:cTn>
                                        <p:tgtEl>
                                          <p:spTgt spid="12"/>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nodeType="afterEffect">
                                  <p:stCondLst>
                                    <p:cond delay="1000"/>
                                  </p:stCondLst>
                                  <p:childTnLst>
                                    <p:set>
                                      <p:cBhvr>
                                        <p:cTn id="43" dur="1" fill="hold">
                                          <p:stCondLst>
                                            <p:cond delay="0"/>
                                          </p:stCondLst>
                                        </p:cTn>
                                        <p:tgtEl>
                                          <p:spTgt spid="30"/>
                                        </p:tgtEl>
                                        <p:attrNameLst>
                                          <p:attrName>style.visibility</p:attrName>
                                        </p:attrNameLst>
                                      </p:cBhvr>
                                      <p:to>
                                        <p:strVal val="visible"/>
                                      </p:to>
                                    </p:set>
                                  </p:childTnLst>
                                </p:cTn>
                              </p:par>
                            </p:childTnLst>
                          </p:cTn>
                        </p:par>
                        <p:par>
                          <p:cTn id="44" fill="hold">
                            <p:stCondLst>
                              <p:cond delay="2500"/>
                            </p:stCondLst>
                            <p:childTnLst>
                              <p:par>
                                <p:cTn id="45" presetID="1" presetClass="entr" presetSubtype="0" fill="hold" nodeType="afterEffect">
                                  <p:stCondLst>
                                    <p:cond delay="1000"/>
                                  </p:stCondLst>
                                  <p:childTnLst>
                                    <p:set>
                                      <p:cBhvr>
                                        <p:cTn id="46" dur="1" fill="hold">
                                          <p:stCondLst>
                                            <p:cond delay="0"/>
                                          </p:stCondLst>
                                        </p:cTn>
                                        <p:tgtEl>
                                          <p:spTgt spid="15"/>
                                        </p:tgtEl>
                                        <p:attrNameLst>
                                          <p:attrName>style.visibility</p:attrName>
                                        </p:attrNameLst>
                                      </p:cBhvr>
                                      <p:to>
                                        <p:strVal val="visible"/>
                                      </p:to>
                                    </p:set>
                                  </p:childTnLst>
                                </p:cTn>
                              </p:par>
                            </p:childTnLst>
                          </p:cTn>
                        </p:par>
                        <p:par>
                          <p:cTn id="47" fill="hold">
                            <p:stCondLst>
                              <p:cond delay="3500"/>
                            </p:stCondLst>
                            <p:childTnLst>
                              <p:par>
                                <p:cTn id="48" presetID="1" presetClass="entr" presetSubtype="0" fill="hold" nodeType="afterEffect">
                                  <p:stCondLst>
                                    <p:cond delay="1000"/>
                                  </p:stCondLst>
                                  <p:childTnLst>
                                    <p:set>
                                      <p:cBhvr>
                                        <p:cTn id="49" dur="1" fill="hold">
                                          <p:stCondLst>
                                            <p:cond delay="0"/>
                                          </p:stCondLst>
                                        </p:cTn>
                                        <p:tgtEl>
                                          <p:spTgt spid="6"/>
                                        </p:tgtEl>
                                        <p:attrNameLst>
                                          <p:attrName>style.visibility</p:attrName>
                                        </p:attrNameLst>
                                      </p:cBhvr>
                                      <p:to>
                                        <p:strVal val="visible"/>
                                      </p:to>
                                    </p:set>
                                  </p:childTnLst>
                                </p:cTn>
                              </p:par>
                            </p:childTnLst>
                          </p:cTn>
                        </p:par>
                        <p:par>
                          <p:cTn id="50" fill="hold">
                            <p:stCondLst>
                              <p:cond delay="4500"/>
                            </p:stCondLst>
                            <p:childTnLst>
                              <p:par>
                                <p:cTn id="51" presetID="1" presetClass="entr" presetSubtype="0" fill="hold" nodeType="afterEffect">
                                  <p:stCondLst>
                                    <p:cond delay="1000"/>
                                  </p:stCondLst>
                                  <p:childTnLst>
                                    <p:set>
                                      <p:cBhvr>
                                        <p:cTn id="52" dur="1" fill="hold">
                                          <p:stCondLst>
                                            <p:cond delay="0"/>
                                          </p:stCondLst>
                                        </p:cTn>
                                        <p:tgtEl>
                                          <p:spTgt spid="18"/>
                                        </p:tgtEl>
                                        <p:attrNameLst>
                                          <p:attrName>style.visibility</p:attrName>
                                        </p:attrNameLst>
                                      </p:cBhvr>
                                      <p:to>
                                        <p:strVal val="visible"/>
                                      </p:to>
                                    </p:set>
                                  </p:childTnLst>
                                </p:cTn>
                              </p:par>
                            </p:childTnLst>
                          </p:cTn>
                        </p:par>
                        <p:par>
                          <p:cTn id="53" fill="hold">
                            <p:stCondLst>
                              <p:cond delay="5500"/>
                            </p:stCondLst>
                            <p:childTnLst>
                              <p:par>
                                <p:cTn id="54" presetID="1" presetClass="entr" presetSubtype="0" fill="hold" nodeType="afterEffect">
                                  <p:stCondLst>
                                    <p:cond delay="1000"/>
                                  </p:stCondLst>
                                  <p:childTnLst>
                                    <p:set>
                                      <p:cBhvr>
                                        <p:cTn id="55" dur="1" fill="hold">
                                          <p:stCondLst>
                                            <p:cond delay="0"/>
                                          </p:stCondLst>
                                        </p:cTn>
                                        <p:tgtEl>
                                          <p:spTgt spid="33"/>
                                        </p:tgtEl>
                                        <p:attrNameLst>
                                          <p:attrName>style.visibility</p:attrName>
                                        </p:attrNameLst>
                                      </p:cBhvr>
                                      <p:to>
                                        <p:strVal val="visible"/>
                                      </p:to>
                                    </p:set>
                                  </p:childTnLst>
                                </p:cTn>
                              </p:par>
                            </p:childTnLst>
                          </p:cTn>
                        </p:par>
                        <p:par>
                          <p:cTn id="56" fill="hold">
                            <p:stCondLst>
                              <p:cond delay="6500"/>
                            </p:stCondLst>
                            <p:childTnLst>
                              <p:par>
                                <p:cTn id="57" presetID="1" presetClass="entr" presetSubtype="0" fill="hold" nodeType="afterEffect">
                                  <p:stCondLst>
                                    <p:cond delay="1000"/>
                                  </p:stCondLst>
                                  <p:childTnLst>
                                    <p:set>
                                      <p:cBhvr>
                                        <p:cTn id="58" dur="1" fill="hold">
                                          <p:stCondLst>
                                            <p:cond delay="0"/>
                                          </p:stCondLst>
                                        </p:cTn>
                                        <p:tgtEl>
                                          <p:spTgt spid="21"/>
                                        </p:tgtEl>
                                        <p:attrNameLst>
                                          <p:attrName>style.visibility</p:attrName>
                                        </p:attrNameLst>
                                      </p:cBhvr>
                                      <p:to>
                                        <p:strVal val="visible"/>
                                      </p:to>
                                    </p:set>
                                  </p:childTnLst>
                                </p:cTn>
                              </p:par>
                            </p:childTnLst>
                          </p:cTn>
                        </p:par>
                        <p:par>
                          <p:cTn id="59" fill="hold">
                            <p:stCondLst>
                              <p:cond delay="7500"/>
                            </p:stCondLst>
                            <p:childTnLst>
                              <p:par>
                                <p:cTn id="60" presetID="1" presetClass="entr" presetSubtype="0" fill="hold" nodeType="afterEffect">
                                  <p:stCondLst>
                                    <p:cond delay="1000"/>
                                  </p:stCondLst>
                                  <p:childTnLst>
                                    <p:set>
                                      <p:cBhvr>
                                        <p:cTn id="61" dur="1" fill="hold">
                                          <p:stCondLst>
                                            <p:cond delay="0"/>
                                          </p:stCondLst>
                                        </p:cTn>
                                        <p:tgtEl>
                                          <p:spTgt spid="27"/>
                                        </p:tgtEl>
                                        <p:attrNameLst>
                                          <p:attrName>style.visibility</p:attrName>
                                        </p:attrNameLst>
                                      </p:cBhvr>
                                      <p:to>
                                        <p:strVal val="visible"/>
                                      </p:to>
                                    </p:set>
                                  </p:childTnLst>
                                </p:cTn>
                              </p:par>
                            </p:childTnLst>
                          </p:cTn>
                        </p:par>
                        <p:par>
                          <p:cTn id="62" fill="hold">
                            <p:stCondLst>
                              <p:cond delay="8500"/>
                            </p:stCondLst>
                            <p:childTnLst>
                              <p:par>
                                <p:cTn id="63" presetID="1" presetClass="entr" presetSubtype="0" fill="hold" nodeType="afterEffect">
                                  <p:stCondLst>
                                    <p:cond delay="1000"/>
                                  </p:stCondLst>
                                  <p:childTnLst>
                                    <p:set>
                                      <p:cBhvr>
                                        <p:cTn id="6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53249"/>
          <p:cNvSpPr>
            <a:spLocks noGrp="1"/>
          </p:cNvSpPr>
          <p:nvPr>
            <p:ph type="title"/>
          </p:nvPr>
        </p:nvSpPr>
        <p:spPr>
          <a:xfrm>
            <a:off x="391911" y="44624"/>
            <a:ext cx="7482627" cy="955253"/>
          </a:xfrm>
        </p:spPr>
        <p:txBody>
          <a:bodyPr anchor="b"/>
          <a:lstStyle/>
          <a:p>
            <a:r>
              <a:rPr lang="zh-CN" altLang="en-US" b="1" dirty="0"/>
              <a:t>光纤连接器类型</a:t>
            </a:r>
            <a:endParaRPr lang="zh-CN" altLang="en-US" b="1" dirty="0"/>
          </a:p>
        </p:txBody>
      </p:sp>
      <p:pic>
        <p:nvPicPr>
          <p:cNvPr id="53260" name="内容占位符 53259" descr="1089116269"/>
          <p:cNvPicPr>
            <a:picLocks noGrp="1" noChangeAspect="1"/>
          </p:cNvPicPr>
          <p:nvPr>
            <p:ph idx="1"/>
          </p:nvPr>
        </p:nvPicPr>
        <p:blipFill>
          <a:blip r:embed="rId1"/>
          <a:stretch>
            <a:fillRect/>
          </a:stretch>
        </p:blipFill>
        <p:spPr>
          <a:xfrm>
            <a:off x="835660" y="1742440"/>
            <a:ext cx="4848225" cy="3555365"/>
          </a:xfrm>
        </p:spPr>
      </p:pic>
      <p:sp>
        <p:nvSpPr>
          <p:cNvPr id="53251" name="文本占位符 53250"/>
          <p:cNvSpPr>
            <a:spLocks noGrp="1"/>
          </p:cNvSpPr>
          <p:nvPr>
            <p:ph type="body" idx="4294967295"/>
          </p:nvPr>
        </p:nvSpPr>
        <p:spPr>
          <a:xfrm>
            <a:off x="920204" y="1124099"/>
            <a:ext cx="6769100" cy="720725"/>
          </a:xfrm>
        </p:spPr>
        <p:txBody>
          <a:bodyPr/>
          <a:lstStyle/>
          <a:p>
            <a:pPr>
              <a:lnSpc>
                <a:spcPct val="90000"/>
              </a:lnSpc>
              <a:buClr>
                <a:srgbClr val="006600"/>
              </a:buClr>
              <a:buFont typeface="Wingdings" panose="05000000000000000000" pitchFamily="2" charset="2"/>
              <a:buChar char="Ø"/>
            </a:pPr>
            <a:r>
              <a:rPr lang="zh-CN" altLang="en-US" sz="2000" dirty="0">
                <a:ea typeface="楷体_GB2312" pitchFamily="49" charset="-122"/>
              </a:rPr>
              <a:t>在网络上或前端机房都会用到光纤连接器</a:t>
            </a:r>
            <a:endParaRPr lang="zh-CN" altLang="en-US" sz="2000" dirty="0">
              <a:ea typeface="楷体_GB2312" pitchFamily="49" charset="-122"/>
            </a:endParaRPr>
          </a:p>
        </p:txBody>
      </p:sp>
      <p:pic>
        <p:nvPicPr>
          <p:cNvPr id="53261" name="内容占位符 53260" descr="884e53c5-5f5a-0ebd-3930-46a44be22449"/>
          <p:cNvPicPr>
            <a:picLocks noGrp="1" noChangeAspect="1"/>
          </p:cNvPicPr>
          <p:nvPr>
            <p:ph sz="half" idx="4294967295"/>
          </p:nvPr>
        </p:nvPicPr>
        <p:blipFill>
          <a:blip r:embed="rId2"/>
          <a:srcRect r="10748"/>
          <a:stretch>
            <a:fillRect/>
          </a:stretch>
        </p:blipFill>
        <p:spPr>
          <a:xfrm>
            <a:off x="6068695" y="1648460"/>
            <a:ext cx="3251835" cy="3743960"/>
          </a:xfrm>
        </p:spPr>
      </p:pic>
      <p:sp>
        <p:nvSpPr>
          <p:cNvPr id="53262" name="文本框 53261"/>
          <p:cNvSpPr txBox="1"/>
          <p:nvPr/>
        </p:nvSpPr>
        <p:spPr>
          <a:xfrm>
            <a:off x="2700338" y="5667376"/>
            <a:ext cx="4197350" cy="366713"/>
          </a:xfrm>
          <a:prstGeom prst="rect">
            <a:avLst/>
          </a:prstGeom>
          <a:noFill/>
          <a:ln w="9525">
            <a:noFill/>
          </a:ln>
        </p:spPr>
        <p:txBody>
          <a:bodyPr>
            <a:spAutoFit/>
          </a:bodyPr>
          <a:lstStyle/>
          <a:p>
            <a:pPr>
              <a:spcBef>
                <a:spcPct val="0"/>
              </a:spcBef>
            </a:pPr>
            <a:endParaRPr dirty="0">
              <a:latin typeface="Tahoma" panose="020B0604030504040204" pitchFamily="34" charset="0"/>
            </a:endParaRPr>
          </a:p>
        </p:txBody>
      </p:sp>
      <p:sp>
        <p:nvSpPr>
          <p:cNvPr id="53264" name="矩形 53263"/>
          <p:cNvSpPr/>
          <p:nvPr/>
        </p:nvSpPr>
        <p:spPr>
          <a:xfrm>
            <a:off x="3118996" y="5682935"/>
            <a:ext cx="6769100" cy="72072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5pPr>
          </a:lstStyle>
          <a:p>
            <a:pPr marL="285750" lvl="0" indent="-285750" defTabSz="457200">
              <a:lnSpc>
                <a:spcPct val="90000"/>
              </a:lnSpc>
              <a:spcAft>
                <a:spcPts val="600"/>
              </a:spcAft>
              <a:buClr>
                <a:srgbClr val="006600"/>
              </a:buClr>
              <a:buSzPct val="145000"/>
              <a:buFont typeface="Wingdings" panose="05000000000000000000" pitchFamily="2" charset="2"/>
              <a:buChar char="Ø"/>
            </a:pPr>
            <a:r>
              <a:rPr lang="en-US" altLang="zh-CN" sz="2000" dirty="0">
                <a:latin typeface="+mn-lt"/>
                <a:ea typeface="楷体_GB2312" pitchFamily="49" charset="-122"/>
              </a:rPr>
              <a:t>FC</a:t>
            </a:r>
            <a:r>
              <a:rPr lang="zh-CN" altLang="en-US" sz="2000" dirty="0">
                <a:latin typeface="+mn-lt"/>
                <a:ea typeface="楷体_GB2312" pitchFamily="49" charset="-122"/>
              </a:rPr>
              <a:t>、</a:t>
            </a:r>
            <a:r>
              <a:rPr lang="en-US" altLang="zh-CN" sz="2000" dirty="0">
                <a:latin typeface="+mn-lt"/>
                <a:ea typeface="楷体_GB2312" pitchFamily="49" charset="-122"/>
              </a:rPr>
              <a:t>SC</a:t>
            </a:r>
            <a:r>
              <a:rPr lang="zh-CN" altLang="en-US" sz="2000" dirty="0">
                <a:latin typeface="+mn-lt"/>
                <a:ea typeface="楷体_GB2312" pitchFamily="49" charset="-122"/>
              </a:rPr>
              <a:t>、</a:t>
            </a:r>
            <a:r>
              <a:rPr lang="en-US" altLang="zh-CN" sz="2000" dirty="0">
                <a:latin typeface="+mn-lt"/>
                <a:ea typeface="楷体_GB2312" pitchFamily="49" charset="-122"/>
              </a:rPr>
              <a:t>ST</a:t>
            </a:r>
            <a:r>
              <a:rPr lang="zh-CN" altLang="en-US" sz="2000" dirty="0">
                <a:latin typeface="+mn-lt"/>
                <a:ea typeface="楷体_GB2312" pitchFamily="49" charset="-122"/>
              </a:rPr>
              <a:t>、</a:t>
            </a:r>
            <a:r>
              <a:rPr lang="en-US" altLang="zh-CN" sz="2000" dirty="0">
                <a:latin typeface="+mn-lt"/>
                <a:ea typeface="楷体_GB2312" pitchFamily="49" charset="-122"/>
              </a:rPr>
              <a:t>LC</a:t>
            </a:r>
            <a:r>
              <a:rPr lang="zh-CN" altLang="en-US" sz="2000" dirty="0">
                <a:latin typeface="+mn-lt"/>
                <a:ea typeface="楷体_GB2312" pitchFamily="49" charset="-122"/>
              </a:rPr>
              <a:t>接头是最为常见的接头类型</a:t>
            </a:r>
            <a:endParaRPr lang="zh-CN" altLang="en-US" sz="2000" dirty="0">
              <a:latin typeface="+mn-lt"/>
              <a:ea typeface="楷体_GB2312" pitchFamily="49" charset="-122"/>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260"/>
                                        </p:tgtEl>
                                        <p:attrNameLst>
                                          <p:attrName>style.visibility</p:attrName>
                                        </p:attrNameLst>
                                      </p:cBhvr>
                                      <p:to>
                                        <p:strVal val="visible"/>
                                      </p:to>
                                    </p:set>
                                    <p:anim calcmode="lin" valueType="num">
                                      <p:cBhvr additive="base">
                                        <p:cTn id="7" dur="500" fill="hold"/>
                                        <p:tgtEl>
                                          <p:spTgt spid="53260"/>
                                        </p:tgtEl>
                                        <p:attrNameLst>
                                          <p:attrName>ppt_x</p:attrName>
                                        </p:attrNameLst>
                                      </p:cBhvr>
                                      <p:tavLst>
                                        <p:tav tm="0">
                                          <p:val>
                                            <p:strVal val="#ppt_x"/>
                                          </p:val>
                                        </p:tav>
                                        <p:tav tm="100000">
                                          <p:val>
                                            <p:strVal val="#ppt_x"/>
                                          </p:val>
                                        </p:tav>
                                      </p:tavLst>
                                    </p:anim>
                                    <p:anim calcmode="lin" valueType="num">
                                      <p:cBhvr additive="base">
                                        <p:cTn id="8" dur="500" fill="hold"/>
                                        <p:tgtEl>
                                          <p:spTgt spid="532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261"/>
                                        </p:tgtEl>
                                        <p:attrNameLst>
                                          <p:attrName>style.visibility</p:attrName>
                                        </p:attrNameLst>
                                      </p:cBhvr>
                                      <p:to>
                                        <p:strVal val="visible"/>
                                      </p:to>
                                    </p:set>
                                    <p:anim calcmode="lin" valueType="num">
                                      <p:cBhvr additive="base">
                                        <p:cTn id="13" dur="500" fill="hold"/>
                                        <p:tgtEl>
                                          <p:spTgt spid="53261"/>
                                        </p:tgtEl>
                                        <p:attrNameLst>
                                          <p:attrName>ppt_x</p:attrName>
                                        </p:attrNameLst>
                                      </p:cBhvr>
                                      <p:tavLst>
                                        <p:tav tm="0">
                                          <p:val>
                                            <p:strVal val="#ppt_x"/>
                                          </p:val>
                                        </p:tav>
                                        <p:tav tm="100000">
                                          <p:val>
                                            <p:strVal val="#ppt_x"/>
                                          </p:val>
                                        </p:tav>
                                      </p:tavLst>
                                    </p:anim>
                                    <p:anim calcmode="lin" valueType="num">
                                      <p:cBhvr additive="base">
                                        <p:cTn id="14" dur="500" fill="hold"/>
                                        <p:tgtEl>
                                          <p:spTgt spid="532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3264"/>
                                        </p:tgtEl>
                                        <p:attrNameLst>
                                          <p:attrName>style.visibility</p:attrName>
                                        </p:attrNameLst>
                                      </p:cBhvr>
                                      <p:to>
                                        <p:strVal val="visible"/>
                                      </p:to>
                                    </p:set>
                                    <p:animEffect transition="in" filter="blinds(horizontal)">
                                      <p:cBhvr>
                                        <p:cTn id="19" dur="500"/>
                                        <p:tgtEl>
                                          <p:spTgt spid="53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内容占位符 59395"/>
          <p:cNvPicPr>
            <a:picLocks noGrp="1" noChangeAspect="1"/>
          </p:cNvPicPr>
          <p:nvPr>
            <p:ph idx="1"/>
          </p:nvPr>
        </p:nvPicPr>
        <p:blipFill>
          <a:blip r:embed="rId1"/>
          <a:stretch>
            <a:fillRect/>
          </a:stretch>
        </p:blipFill>
        <p:spPr>
          <a:xfrm>
            <a:off x="2576736" y="1556792"/>
            <a:ext cx="2016125" cy="760608"/>
          </a:xfrm>
        </p:spPr>
      </p:pic>
      <p:pic>
        <p:nvPicPr>
          <p:cNvPr id="59398" name="内容占位符 59397"/>
          <p:cNvPicPr>
            <a:picLocks noGrp="1" noChangeAspect="1"/>
          </p:cNvPicPr>
          <p:nvPr>
            <p:ph sz="quarter" idx="4294967295"/>
          </p:nvPr>
        </p:nvPicPr>
        <p:blipFill>
          <a:blip r:embed="rId2"/>
          <a:stretch>
            <a:fillRect/>
          </a:stretch>
        </p:blipFill>
        <p:spPr>
          <a:xfrm>
            <a:off x="2576736" y="3138552"/>
            <a:ext cx="2016125" cy="742950"/>
          </a:xfrm>
        </p:spPr>
      </p:pic>
      <p:sp>
        <p:nvSpPr>
          <p:cNvPr id="59395" name="文本占位符 59394"/>
          <p:cNvSpPr>
            <a:spLocks noGrp="1"/>
          </p:cNvSpPr>
          <p:nvPr>
            <p:ph type="body" sz="half" idx="4294967295"/>
          </p:nvPr>
        </p:nvSpPr>
        <p:spPr>
          <a:xfrm>
            <a:off x="2433637" y="2420888"/>
            <a:ext cx="2519363" cy="431800"/>
          </a:xfrm>
        </p:spPr>
        <p:txBody>
          <a:bodyPr/>
          <a:lstStyle/>
          <a:p>
            <a:pPr>
              <a:lnSpc>
                <a:spcPct val="90000"/>
              </a:lnSpc>
              <a:buClr>
                <a:srgbClr val="006600"/>
              </a:buClr>
              <a:buFont typeface="Wingdings" panose="05000000000000000000" pitchFamily="2" charset="2"/>
              <a:buChar char="Ø"/>
            </a:pPr>
            <a:r>
              <a:rPr lang="zh-CN" altLang="en-US" sz="2000" dirty="0">
                <a:ea typeface="楷体_GB2312" pitchFamily="49" charset="-122"/>
              </a:rPr>
              <a:t>平型（</a:t>
            </a:r>
            <a:r>
              <a:rPr lang="en-US" altLang="zh-CN" sz="2000" dirty="0">
                <a:ea typeface="楷体_GB2312" pitchFamily="49" charset="-122"/>
              </a:rPr>
              <a:t>PC</a:t>
            </a:r>
            <a:r>
              <a:rPr lang="zh-CN" altLang="en-US" sz="2000" dirty="0">
                <a:ea typeface="楷体_GB2312" pitchFamily="49" charset="-122"/>
              </a:rPr>
              <a:t>）接头</a:t>
            </a:r>
            <a:endParaRPr lang="zh-CN" altLang="en-US" dirty="0"/>
          </a:p>
        </p:txBody>
      </p:sp>
      <p:pic>
        <p:nvPicPr>
          <p:cNvPr id="59400" name="图片 59399"/>
          <p:cNvPicPr>
            <a:picLocks noChangeAspect="1"/>
          </p:cNvPicPr>
          <p:nvPr/>
        </p:nvPicPr>
        <p:blipFill>
          <a:blip r:embed="rId3"/>
          <a:stretch>
            <a:fillRect/>
          </a:stretch>
        </p:blipFill>
        <p:spPr>
          <a:xfrm>
            <a:off x="2576736" y="4722878"/>
            <a:ext cx="2016125" cy="822325"/>
          </a:xfrm>
          <a:prstGeom prst="rect">
            <a:avLst/>
          </a:prstGeom>
          <a:noFill/>
          <a:ln w="9525">
            <a:noFill/>
          </a:ln>
        </p:spPr>
      </p:pic>
      <p:sp>
        <p:nvSpPr>
          <p:cNvPr id="59401" name="矩形 59400"/>
          <p:cNvSpPr/>
          <p:nvPr/>
        </p:nvSpPr>
        <p:spPr>
          <a:xfrm>
            <a:off x="5673725" y="1412875"/>
            <a:ext cx="3024188"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buClr>
                <a:srgbClr val="006600"/>
              </a:buClr>
              <a:buFont typeface="Wingdings" panose="05000000000000000000" pitchFamily="2" charset="2"/>
              <a:buChar char="Ø"/>
            </a:pPr>
            <a:r>
              <a:rPr lang="zh-CN" altLang="en-US" sz="1800" dirty="0">
                <a:ea typeface="楷体_GB2312" pitchFamily="49" charset="-122"/>
              </a:rPr>
              <a:t>非接触、常用于多模</a:t>
            </a:r>
            <a:endParaRPr lang="zh-CN" altLang="en-US"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特征黑色、蓝色、白色</a:t>
            </a:r>
            <a:endParaRPr lang="zh-CN" altLang="en-US"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连接损耗〈</a:t>
            </a:r>
            <a:r>
              <a:rPr lang="en-US" altLang="zh-CN" sz="1800" dirty="0">
                <a:ea typeface="楷体_GB2312" pitchFamily="49" charset="-122"/>
              </a:rPr>
              <a:t>0.3dB</a:t>
            </a:r>
            <a:endParaRPr lang="en-US" altLang="zh-CN"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反射损耗〉</a:t>
            </a:r>
            <a:r>
              <a:rPr lang="en-US" altLang="zh-CN" sz="1800" dirty="0">
                <a:ea typeface="楷体_GB2312" pitchFamily="49" charset="-122"/>
              </a:rPr>
              <a:t>-14dB</a:t>
            </a:r>
            <a:endParaRPr lang="en-US" altLang="zh-CN" sz="1800" dirty="0">
              <a:ea typeface="楷体_GB2312" pitchFamily="49" charset="-122"/>
            </a:endParaRPr>
          </a:p>
          <a:p>
            <a:pPr lvl="1">
              <a:buClr>
                <a:srgbClr val="006600"/>
              </a:buClr>
              <a:buFont typeface="Wingdings" panose="05000000000000000000" pitchFamily="2" charset="2"/>
              <a:buNone/>
            </a:pPr>
            <a:endParaRPr lang="en-US" altLang="zh-CN" sz="1800" dirty="0"/>
          </a:p>
        </p:txBody>
      </p:sp>
      <p:sp>
        <p:nvSpPr>
          <p:cNvPr id="59403" name="矩形 59402"/>
          <p:cNvSpPr/>
          <p:nvPr/>
        </p:nvSpPr>
        <p:spPr>
          <a:xfrm>
            <a:off x="2360613" y="4005312"/>
            <a:ext cx="2519362"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285750" lvl="0" indent="-285750" defTabSz="457200">
              <a:lnSpc>
                <a:spcPct val="90000"/>
              </a:lnSpc>
              <a:spcAft>
                <a:spcPts val="600"/>
              </a:spcAft>
              <a:buClr>
                <a:srgbClr val="006600"/>
              </a:buClr>
              <a:buSzPct val="145000"/>
              <a:buFont typeface="Wingdings" panose="05000000000000000000" pitchFamily="2" charset="2"/>
              <a:buChar char="Ø"/>
            </a:pPr>
            <a:r>
              <a:rPr lang="zh-CN" altLang="en-US" sz="2000" dirty="0">
                <a:latin typeface="+mn-lt"/>
                <a:ea typeface="楷体_GB2312" pitchFamily="49" charset="-122"/>
              </a:rPr>
              <a:t>球型（</a:t>
            </a:r>
            <a:r>
              <a:rPr lang="en-US" altLang="zh-CN" sz="2000" dirty="0">
                <a:latin typeface="+mn-lt"/>
                <a:ea typeface="楷体_GB2312" pitchFamily="49" charset="-122"/>
              </a:rPr>
              <a:t>UPC</a:t>
            </a:r>
            <a:r>
              <a:rPr lang="zh-CN" altLang="en-US" sz="2000" dirty="0">
                <a:latin typeface="+mn-lt"/>
                <a:ea typeface="楷体_GB2312" pitchFamily="49" charset="-122"/>
              </a:rPr>
              <a:t>）接头</a:t>
            </a:r>
            <a:endParaRPr lang="zh-CN" altLang="en-US" sz="2000" dirty="0">
              <a:latin typeface="+mn-lt"/>
              <a:ea typeface="楷体_GB2312" pitchFamily="49" charset="-122"/>
            </a:endParaRPr>
          </a:p>
        </p:txBody>
      </p:sp>
      <p:sp>
        <p:nvSpPr>
          <p:cNvPr id="59404" name="矩形 59403"/>
          <p:cNvSpPr/>
          <p:nvPr/>
        </p:nvSpPr>
        <p:spPr>
          <a:xfrm>
            <a:off x="5673726" y="2924175"/>
            <a:ext cx="2519363"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buClr>
                <a:srgbClr val="006600"/>
              </a:buClr>
              <a:buFont typeface="Wingdings" panose="05000000000000000000" pitchFamily="2" charset="2"/>
              <a:buChar char="Ø"/>
            </a:pPr>
            <a:r>
              <a:rPr lang="zh-CN" altLang="en-US" sz="1800" dirty="0">
                <a:ea typeface="楷体_GB2312" pitchFamily="49" charset="-122"/>
              </a:rPr>
              <a:t>接触、常用于单模</a:t>
            </a:r>
            <a:endParaRPr lang="zh-CN" altLang="en-US"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特征黑色、蓝色</a:t>
            </a:r>
            <a:endParaRPr lang="zh-CN" altLang="en-US"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连接损耗</a:t>
            </a:r>
            <a:r>
              <a:rPr lang="zh-CN" altLang="en-US" sz="1800">
                <a:ea typeface="楷体_GB2312" pitchFamily="49" charset="-122"/>
              </a:rPr>
              <a:t>〈</a:t>
            </a:r>
            <a:r>
              <a:rPr lang="en-US" altLang="zh-CN" sz="1800">
                <a:ea typeface="楷体_GB2312" pitchFamily="49" charset="-122"/>
              </a:rPr>
              <a:t>0.3dB</a:t>
            </a:r>
            <a:endParaRPr lang="en-US" altLang="zh-CN" sz="180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反射损耗</a:t>
            </a:r>
            <a:r>
              <a:rPr lang="zh-CN" altLang="en-US" sz="1800">
                <a:ea typeface="楷体_GB2312" pitchFamily="49" charset="-122"/>
              </a:rPr>
              <a:t>〉</a:t>
            </a:r>
            <a:r>
              <a:rPr lang="en-US" altLang="zh-CN" sz="1800">
                <a:ea typeface="楷体_GB2312" pitchFamily="49" charset="-122"/>
              </a:rPr>
              <a:t>-30dB</a:t>
            </a:r>
            <a:endParaRPr lang="en-US" altLang="zh-CN" sz="1800">
              <a:ea typeface="楷体_GB2312" pitchFamily="49" charset="-122"/>
            </a:endParaRPr>
          </a:p>
          <a:p>
            <a:pPr lvl="1">
              <a:buClr>
                <a:srgbClr val="006600"/>
              </a:buClr>
              <a:buFont typeface="Wingdings" panose="05000000000000000000" pitchFamily="2" charset="2"/>
              <a:buNone/>
            </a:pPr>
            <a:endParaRPr lang="en-US" altLang="zh-CN" sz="1800" dirty="0"/>
          </a:p>
        </p:txBody>
      </p:sp>
      <p:sp>
        <p:nvSpPr>
          <p:cNvPr id="59405" name="矩形 59404"/>
          <p:cNvSpPr/>
          <p:nvPr/>
        </p:nvSpPr>
        <p:spPr>
          <a:xfrm>
            <a:off x="2432720" y="5661496"/>
            <a:ext cx="2519362"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285750" indent="-285750" defTabSz="457200">
              <a:lnSpc>
                <a:spcPct val="90000"/>
              </a:lnSpc>
              <a:spcAft>
                <a:spcPts val="600"/>
              </a:spcAft>
              <a:buClr>
                <a:srgbClr val="006600"/>
              </a:buClr>
              <a:buSzPct val="145000"/>
              <a:buFont typeface="Wingdings" panose="05000000000000000000" pitchFamily="2" charset="2"/>
              <a:buChar char="Ø"/>
            </a:pPr>
            <a:r>
              <a:rPr lang="zh-CN" altLang="en-US" sz="2000" dirty="0">
                <a:latin typeface="+mn-lt"/>
                <a:ea typeface="楷体_GB2312" pitchFamily="49" charset="-122"/>
              </a:rPr>
              <a:t>斜型（</a:t>
            </a:r>
            <a:r>
              <a:rPr lang="en-US" altLang="zh-CN" sz="2000" dirty="0">
                <a:latin typeface="+mn-lt"/>
                <a:ea typeface="楷体_GB2312" pitchFamily="49" charset="-122"/>
              </a:rPr>
              <a:t>APC</a:t>
            </a:r>
            <a:r>
              <a:rPr lang="zh-CN" altLang="en-US" sz="2000" dirty="0">
                <a:latin typeface="+mn-lt"/>
                <a:ea typeface="楷体_GB2312" pitchFamily="49" charset="-122"/>
              </a:rPr>
              <a:t>）接头</a:t>
            </a:r>
            <a:endParaRPr lang="zh-CN" altLang="en-US" sz="2000" dirty="0">
              <a:latin typeface="+mn-lt"/>
              <a:ea typeface="楷体_GB2312" pitchFamily="49" charset="-122"/>
            </a:endParaRPr>
          </a:p>
          <a:p>
            <a:pPr lvl="1">
              <a:buClr>
                <a:srgbClr val="006600"/>
              </a:buClr>
              <a:buFont typeface="Wingdings" panose="05000000000000000000" pitchFamily="2" charset="2"/>
              <a:buNone/>
            </a:pPr>
            <a:endParaRPr lang="zh-CN" altLang="en-US" sz="2800" dirty="0"/>
          </a:p>
        </p:txBody>
      </p:sp>
      <p:sp>
        <p:nvSpPr>
          <p:cNvPr id="59406" name="矩形 59405"/>
          <p:cNvSpPr/>
          <p:nvPr/>
        </p:nvSpPr>
        <p:spPr>
          <a:xfrm>
            <a:off x="5745163" y="4652963"/>
            <a:ext cx="2519362"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buClr>
                <a:srgbClr val="006600"/>
              </a:buClr>
              <a:buFont typeface="Wingdings" panose="05000000000000000000" pitchFamily="2" charset="2"/>
              <a:buChar char="Ø"/>
            </a:pPr>
            <a:r>
              <a:rPr lang="zh-CN" altLang="en-US" sz="1800" dirty="0">
                <a:ea typeface="楷体_GB2312" pitchFamily="49" charset="-122"/>
              </a:rPr>
              <a:t>接触、用于单模</a:t>
            </a:r>
            <a:endParaRPr lang="zh-CN" altLang="en-US" sz="1800" dirty="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特征绿色</a:t>
            </a:r>
            <a:endParaRPr lang="zh-CN" altLang="en-US" sz="180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连接损耗</a:t>
            </a:r>
            <a:r>
              <a:rPr lang="zh-CN" altLang="en-US" sz="1800">
                <a:ea typeface="楷体_GB2312" pitchFamily="49" charset="-122"/>
              </a:rPr>
              <a:t>〈</a:t>
            </a:r>
            <a:r>
              <a:rPr lang="en-US" altLang="zh-CN" sz="1800">
                <a:ea typeface="楷体_GB2312" pitchFamily="49" charset="-122"/>
              </a:rPr>
              <a:t>0.3dB</a:t>
            </a:r>
            <a:endParaRPr lang="en-US" altLang="zh-CN" sz="1800">
              <a:ea typeface="楷体_GB2312" pitchFamily="49" charset="-122"/>
            </a:endParaRPr>
          </a:p>
          <a:p>
            <a:pPr lvl="0">
              <a:buClr>
                <a:srgbClr val="006600"/>
              </a:buClr>
              <a:buFont typeface="Wingdings" panose="05000000000000000000" pitchFamily="2" charset="2"/>
              <a:buChar char="Ø"/>
            </a:pPr>
            <a:r>
              <a:rPr lang="zh-CN" altLang="en-US" sz="1800" dirty="0">
                <a:ea typeface="楷体_GB2312" pitchFamily="49" charset="-122"/>
              </a:rPr>
              <a:t>反射损耗</a:t>
            </a:r>
            <a:r>
              <a:rPr lang="zh-CN" altLang="en-US" sz="1800">
                <a:ea typeface="楷体_GB2312" pitchFamily="49" charset="-122"/>
              </a:rPr>
              <a:t>〉</a:t>
            </a:r>
            <a:r>
              <a:rPr lang="en-US" altLang="zh-CN" sz="1800">
                <a:ea typeface="楷体_GB2312" pitchFamily="49" charset="-122"/>
              </a:rPr>
              <a:t>-65dB</a:t>
            </a:r>
            <a:endParaRPr lang="en-US" altLang="zh-CN" sz="1800">
              <a:ea typeface="楷体_GB2312" pitchFamily="49" charset="-122"/>
            </a:endParaRPr>
          </a:p>
          <a:p>
            <a:pPr lvl="1">
              <a:buClr>
                <a:srgbClr val="006600"/>
              </a:buClr>
              <a:buFont typeface="Wingdings" panose="05000000000000000000" pitchFamily="2" charset="2"/>
              <a:buNone/>
            </a:pPr>
            <a:endParaRPr lang="en-US" altLang="zh-CN" sz="1800" dirty="0"/>
          </a:p>
        </p:txBody>
      </p:sp>
      <p:sp>
        <p:nvSpPr>
          <p:cNvPr id="14" name="标题 53249"/>
          <p:cNvSpPr>
            <a:spLocks noGrp="1"/>
          </p:cNvSpPr>
          <p:nvPr>
            <p:ph type="title"/>
          </p:nvPr>
        </p:nvSpPr>
        <p:spPr>
          <a:xfrm>
            <a:off x="391911" y="44624"/>
            <a:ext cx="7482627" cy="955253"/>
          </a:xfrm>
        </p:spPr>
        <p:txBody>
          <a:bodyPr anchor="b"/>
          <a:lstStyle/>
          <a:p>
            <a:r>
              <a:rPr lang="zh-CN" altLang="en-US" b="1" dirty="0"/>
              <a:t>光纤连接器类型</a:t>
            </a:r>
            <a:endParaRPr lang="zh-CN" altLang="en-US" b="1" dirty="0"/>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 calcmode="lin" valueType="num">
                                      <p:cBhvr additive="base">
                                        <p:cTn id="7" dur="5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396"/>
                                        </p:tgtEl>
                                        <p:attrNameLst>
                                          <p:attrName>style.visibility</p:attrName>
                                        </p:attrNameLst>
                                      </p:cBhvr>
                                      <p:to>
                                        <p:strVal val="visible"/>
                                      </p:to>
                                    </p:set>
                                    <p:anim calcmode="lin" valueType="num">
                                      <p:cBhvr additive="base">
                                        <p:cTn id="11" dur="500" fill="hold"/>
                                        <p:tgtEl>
                                          <p:spTgt spid="59396"/>
                                        </p:tgtEl>
                                        <p:attrNameLst>
                                          <p:attrName>ppt_x</p:attrName>
                                        </p:attrNameLst>
                                      </p:cBhvr>
                                      <p:tavLst>
                                        <p:tav tm="0">
                                          <p:val>
                                            <p:strVal val="#ppt_x"/>
                                          </p:val>
                                        </p:tav>
                                        <p:tav tm="100000">
                                          <p:val>
                                            <p:strVal val="#ppt_x"/>
                                          </p:val>
                                        </p:tav>
                                      </p:tavLst>
                                    </p:anim>
                                    <p:anim calcmode="lin" valueType="num">
                                      <p:cBhvr additive="base">
                                        <p:cTn id="12" dur="500" fill="hold"/>
                                        <p:tgtEl>
                                          <p:spTgt spid="5939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9401"/>
                                        </p:tgtEl>
                                        <p:attrNameLst>
                                          <p:attrName>style.visibility</p:attrName>
                                        </p:attrNameLst>
                                      </p:cBhvr>
                                      <p:to>
                                        <p:strVal val="visible"/>
                                      </p:to>
                                    </p:set>
                                    <p:anim calcmode="lin" valueType="num">
                                      <p:cBhvr additive="base">
                                        <p:cTn id="15" dur="500" fill="hold"/>
                                        <p:tgtEl>
                                          <p:spTgt spid="59401"/>
                                        </p:tgtEl>
                                        <p:attrNameLst>
                                          <p:attrName>ppt_x</p:attrName>
                                        </p:attrNameLst>
                                      </p:cBhvr>
                                      <p:tavLst>
                                        <p:tav tm="0">
                                          <p:val>
                                            <p:strVal val="#ppt_x"/>
                                          </p:val>
                                        </p:tav>
                                        <p:tav tm="100000">
                                          <p:val>
                                            <p:strVal val="#ppt_x"/>
                                          </p:val>
                                        </p:tav>
                                      </p:tavLst>
                                    </p:anim>
                                    <p:anim calcmode="lin" valueType="num">
                                      <p:cBhvr additive="base">
                                        <p:cTn id="16" dur="500" fill="hold"/>
                                        <p:tgtEl>
                                          <p:spTgt spid="5940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9398"/>
                                        </p:tgtEl>
                                        <p:attrNameLst>
                                          <p:attrName>style.visibility</p:attrName>
                                        </p:attrNameLst>
                                      </p:cBhvr>
                                      <p:to>
                                        <p:strVal val="visible"/>
                                      </p:to>
                                    </p:set>
                                    <p:anim calcmode="lin" valueType="num">
                                      <p:cBhvr additive="base">
                                        <p:cTn id="21" dur="500" fill="hold"/>
                                        <p:tgtEl>
                                          <p:spTgt spid="59398"/>
                                        </p:tgtEl>
                                        <p:attrNameLst>
                                          <p:attrName>ppt_x</p:attrName>
                                        </p:attrNameLst>
                                      </p:cBhvr>
                                      <p:tavLst>
                                        <p:tav tm="0">
                                          <p:val>
                                            <p:strVal val="#ppt_x"/>
                                          </p:val>
                                        </p:tav>
                                        <p:tav tm="100000">
                                          <p:val>
                                            <p:strVal val="#ppt_x"/>
                                          </p:val>
                                        </p:tav>
                                      </p:tavLst>
                                    </p:anim>
                                    <p:anim calcmode="lin" valueType="num">
                                      <p:cBhvr additive="base">
                                        <p:cTn id="22" dur="500" fill="hold"/>
                                        <p:tgtEl>
                                          <p:spTgt spid="5939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9403"/>
                                        </p:tgtEl>
                                        <p:attrNameLst>
                                          <p:attrName>style.visibility</p:attrName>
                                        </p:attrNameLst>
                                      </p:cBhvr>
                                      <p:to>
                                        <p:strVal val="visible"/>
                                      </p:to>
                                    </p:set>
                                    <p:anim calcmode="lin" valueType="num">
                                      <p:cBhvr additive="base">
                                        <p:cTn id="25" dur="500" fill="hold"/>
                                        <p:tgtEl>
                                          <p:spTgt spid="59403"/>
                                        </p:tgtEl>
                                        <p:attrNameLst>
                                          <p:attrName>ppt_x</p:attrName>
                                        </p:attrNameLst>
                                      </p:cBhvr>
                                      <p:tavLst>
                                        <p:tav tm="0">
                                          <p:val>
                                            <p:strVal val="#ppt_x"/>
                                          </p:val>
                                        </p:tav>
                                        <p:tav tm="100000">
                                          <p:val>
                                            <p:strVal val="#ppt_x"/>
                                          </p:val>
                                        </p:tav>
                                      </p:tavLst>
                                    </p:anim>
                                    <p:anim calcmode="lin" valueType="num">
                                      <p:cBhvr additive="base">
                                        <p:cTn id="26" dur="500" fill="hold"/>
                                        <p:tgtEl>
                                          <p:spTgt spid="5940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9404"/>
                                        </p:tgtEl>
                                        <p:attrNameLst>
                                          <p:attrName>style.visibility</p:attrName>
                                        </p:attrNameLst>
                                      </p:cBhvr>
                                      <p:to>
                                        <p:strVal val="visible"/>
                                      </p:to>
                                    </p:set>
                                    <p:anim calcmode="lin" valueType="num">
                                      <p:cBhvr additive="base">
                                        <p:cTn id="29" dur="500" fill="hold"/>
                                        <p:tgtEl>
                                          <p:spTgt spid="59404"/>
                                        </p:tgtEl>
                                        <p:attrNameLst>
                                          <p:attrName>ppt_x</p:attrName>
                                        </p:attrNameLst>
                                      </p:cBhvr>
                                      <p:tavLst>
                                        <p:tav tm="0">
                                          <p:val>
                                            <p:strVal val="#ppt_x"/>
                                          </p:val>
                                        </p:tav>
                                        <p:tav tm="100000">
                                          <p:val>
                                            <p:strVal val="#ppt_x"/>
                                          </p:val>
                                        </p:tav>
                                      </p:tavLst>
                                    </p:anim>
                                    <p:anim calcmode="lin" valueType="num">
                                      <p:cBhvr additive="base">
                                        <p:cTn id="30" dur="500" fill="hold"/>
                                        <p:tgtEl>
                                          <p:spTgt spid="5940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9400"/>
                                        </p:tgtEl>
                                        <p:attrNameLst>
                                          <p:attrName>style.visibility</p:attrName>
                                        </p:attrNameLst>
                                      </p:cBhvr>
                                      <p:to>
                                        <p:strVal val="visible"/>
                                      </p:to>
                                    </p:set>
                                    <p:anim calcmode="lin" valueType="num">
                                      <p:cBhvr additive="base">
                                        <p:cTn id="35" dur="500" fill="hold"/>
                                        <p:tgtEl>
                                          <p:spTgt spid="59400"/>
                                        </p:tgtEl>
                                        <p:attrNameLst>
                                          <p:attrName>ppt_x</p:attrName>
                                        </p:attrNameLst>
                                      </p:cBhvr>
                                      <p:tavLst>
                                        <p:tav tm="0">
                                          <p:val>
                                            <p:strVal val="#ppt_x"/>
                                          </p:val>
                                        </p:tav>
                                        <p:tav tm="100000">
                                          <p:val>
                                            <p:strVal val="#ppt_x"/>
                                          </p:val>
                                        </p:tav>
                                      </p:tavLst>
                                    </p:anim>
                                    <p:anim calcmode="lin" valueType="num">
                                      <p:cBhvr additive="base">
                                        <p:cTn id="36" dur="500" fill="hold"/>
                                        <p:tgtEl>
                                          <p:spTgt spid="5940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9405"/>
                                        </p:tgtEl>
                                        <p:attrNameLst>
                                          <p:attrName>style.visibility</p:attrName>
                                        </p:attrNameLst>
                                      </p:cBhvr>
                                      <p:to>
                                        <p:strVal val="visible"/>
                                      </p:to>
                                    </p:set>
                                    <p:anim calcmode="lin" valueType="num">
                                      <p:cBhvr additive="base">
                                        <p:cTn id="39" dur="500" fill="hold"/>
                                        <p:tgtEl>
                                          <p:spTgt spid="59405"/>
                                        </p:tgtEl>
                                        <p:attrNameLst>
                                          <p:attrName>ppt_x</p:attrName>
                                        </p:attrNameLst>
                                      </p:cBhvr>
                                      <p:tavLst>
                                        <p:tav tm="0">
                                          <p:val>
                                            <p:strVal val="#ppt_x"/>
                                          </p:val>
                                        </p:tav>
                                        <p:tav tm="100000">
                                          <p:val>
                                            <p:strVal val="#ppt_x"/>
                                          </p:val>
                                        </p:tav>
                                      </p:tavLst>
                                    </p:anim>
                                    <p:anim calcmode="lin" valueType="num">
                                      <p:cBhvr additive="base">
                                        <p:cTn id="40" dur="500" fill="hold"/>
                                        <p:tgtEl>
                                          <p:spTgt spid="5940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9406"/>
                                        </p:tgtEl>
                                        <p:attrNameLst>
                                          <p:attrName>style.visibility</p:attrName>
                                        </p:attrNameLst>
                                      </p:cBhvr>
                                      <p:to>
                                        <p:strVal val="visible"/>
                                      </p:to>
                                    </p:set>
                                    <p:anim calcmode="lin" valueType="num">
                                      <p:cBhvr additive="base">
                                        <p:cTn id="43" dur="500" fill="hold"/>
                                        <p:tgtEl>
                                          <p:spTgt spid="59406"/>
                                        </p:tgtEl>
                                        <p:attrNameLst>
                                          <p:attrName>ppt_x</p:attrName>
                                        </p:attrNameLst>
                                      </p:cBhvr>
                                      <p:tavLst>
                                        <p:tav tm="0">
                                          <p:val>
                                            <p:strVal val="#ppt_x"/>
                                          </p:val>
                                        </p:tav>
                                        <p:tav tm="100000">
                                          <p:val>
                                            <p:strVal val="#ppt_x"/>
                                          </p:val>
                                        </p:tav>
                                      </p:tavLst>
                                    </p:anim>
                                    <p:anim calcmode="lin" valueType="num">
                                      <p:cBhvr additive="base">
                                        <p:cTn id="44" dur="500" fill="hold"/>
                                        <p:tgtEl>
                                          <p:spTgt spid="594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P spid="59401" grpId="0"/>
      <p:bldP spid="59403" grpId="0"/>
      <p:bldP spid="59404" grpId="0"/>
      <p:bldP spid="59405" grpId="0"/>
      <p:bldP spid="5940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63489"/>
          <p:cNvSpPr>
            <a:spLocks noGrp="1"/>
          </p:cNvSpPr>
          <p:nvPr>
            <p:ph type="title"/>
          </p:nvPr>
        </p:nvSpPr>
        <p:spPr>
          <a:xfrm>
            <a:off x="391911" y="44625"/>
            <a:ext cx="7482627" cy="936104"/>
          </a:xfrm>
        </p:spPr>
        <p:txBody>
          <a:bodyPr anchor="b"/>
          <a:lstStyle/>
          <a:p>
            <a:r>
              <a:rPr lang="zh-CN" altLang="en-US" b="1" dirty="0"/>
              <a:t>反射损耗</a:t>
            </a:r>
            <a:endParaRPr lang="zh-CN" altLang="en-US" b="1" dirty="0"/>
          </a:p>
        </p:txBody>
      </p:sp>
      <p:pic>
        <p:nvPicPr>
          <p:cNvPr id="63495" name="内容占位符 63494" descr="图片1"/>
          <p:cNvPicPr>
            <a:picLocks noGrp="1" noChangeAspect="1"/>
          </p:cNvPicPr>
          <p:nvPr>
            <p:ph idx="1"/>
          </p:nvPr>
        </p:nvPicPr>
        <p:blipFill>
          <a:blip r:embed="rId1"/>
          <a:stretch>
            <a:fillRect/>
          </a:stretch>
        </p:blipFill>
        <p:spPr>
          <a:xfrm>
            <a:off x="2374757" y="1888942"/>
            <a:ext cx="4018403" cy="3332162"/>
          </a:xfrm>
        </p:spPr>
      </p:pic>
      <p:sp>
        <p:nvSpPr>
          <p:cNvPr id="63494" name="矩形 63493"/>
          <p:cNvSpPr/>
          <p:nvPr/>
        </p:nvSpPr>
        <p:spPr>
          <a:xfrm>
            <a:off x="2504328" y="1341438"/>
            <a:ext cx="6265095"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285750" lvl="0" indent="-285750" defTabSz="457200">
              <a:lnSpc>
                <a:spcPct val="90000"/>
              </a:lnSpc>
              <a:spcAft>
                <a:spcPts val="600"/>
              </a:spcAft>
              <a:buClr>
                <a:srgbClr val="006600"/>
              </a:buClr>
              <a:buSzPct val="145000"/>
              <a:buFont typeface="Wingdings" panose="05000000000000000000" pitchFamily="2" charset="2"/>
              <a:buChar char="Ø"/>
            </a:pPr>
            <a:r>
              <a:rPr lang="zh-CN" altLang="en-US" sz="2000" dirty="0">
                <a:latin typeface="+mn-lt"/>
                <a:ea typeface="楷体_GB2312" pitchFamily="49" charset="-122"/>
              </a:rPr>
              <a:t>不同类型连接时产生的反射光</a:t>
            </a:r>
            <a:endParaRPr lang="zh-CN" altLang="en-US" sz="2000" dirty="0">
              <a:latin typeface="+mn-lt"/>
              <a:ea typeface="楷体_GB2312" pitchFamily="49" charset="-122"/>
            </a:endParaRPr>
          </a:p>
          <a:p>
            <a:pPr lvl="1">
              <a:buClr>
                <a:srgbClr val="006600"/>
              </a:buClr>
              <a:buFont typeface="Wingdings" panose="05000000000000000000" pitchFamily="2" charset="2"/>
              <a:buNone/>
            </a:pPr>
            <a:endParaRPr lang="en-US" altLang="zh-CN" sz="2200" dirty="0"/>
          </a:p>
          <a:p>
            <a:pPr marL="285750" lvl="1">
              <a:buClr>
                <a:srgbClr val="006600"/>
              </a:buClr>
              <a:buNone/>
            </a:pPr>
            <a:r>
              <a:rPr lang="zh-CN" altLang="en-US" sz="2000" dirty="0">
                <a:ea typeface="楷体_GB2312" pitchFamily="49" charset="-122"/>
              </a:rPr>
              <a:t>                                                 </a:t>
            </a:r>
            <a:r>
              <a:rPr lang="zh-CN" altLang="en-US" sz="2000" b="1" dirty="0">
                <a:latin typeface="+mj-ea"/>
                <a:ea typeface="+mj-ea"/>
              </a:rPr>
              <a:t>平型（</a:t>
            </a:r>
            <a:r>
              <a:rPr lang="en-US" altLang="zh-CN" sz="2000" b="1" dirty="0">
                <a:latin typeface="+mj-ea"/>
                <a:ea typeface="+mj-ea"/>
              </a:rPr>
              <a:t>PC</a:t>
            </a:r>
            <a:r>
              <a:rPr lang="zh-CN" altLang="en-US" sz="2000" b="1" dirty="0">
                <a:latin typeface="+mj-ea"/>
                <a:ea typeface="+mj-ea"/>
              </a:rPr>
              <a:t>）接头</a:t>
            </a:r>
            <a:endParaRPr lang="en-US" altLang="zh-CN" sz="2000" b="1" dirty="0">
              <a:latin typeface="+mj-ea"/>
              <a:ea typeface="+mj-ea"/>
            </a:endParaRPr>
          </a:p>
          <a:p>
            <a:pPr lvl="1">
              <a:buClr>
                <a:srgbClr val="006600"/>
              </a:buClr>
              <a:buFont typeface="Wingdings" panose="05000000000000000000" pitchFamily="2" charset="2"/>
              <a:buNone/>
            </a:pPr>
            <a:endParaRPr lang="en-US" altLang="zh-CN" sz="2200" dirty="0"/>
          </a:p>
          <a:p>
            <a:pPr lvl="1">
              <a:buClr>
                <a:srgbClr val="006600"/>
              </a:buClr>
              <a:buFont typeface="Wingdings" panose="05000000000000000000" pitchFamily="2" charset="2"/>
              <a:buNone/>
            </a:pPr>
            <a:endParaRPr lang="en-US" altLang="zh-CN" sz="2200" dirty="0"/>
          </a:p>
          <a:p>
            <a:pPr lvl="1">
              <a:buClr>
                <a:srgbClr val="006600"/>
              </a:buClr>
              <a:buNone/>
            </a:pPr>
            <a:r>
              <a:rPr lang="zh-CN" altLang="en-US" sz="2200" dirty="0"/>
              <a:t>                                       </a:t>
            </a:r>
            <a:r>
              <a:rPr lang="zh-CN" altLang="en-US" sz="2000" b="1" dirty="0">
                <a:latin typeface="+mj-ea"/>
                <a:ea typeface="+mj-ea"/>
              </a:rPr>
              <a:t>球型（</a:t>
            </a:r>
            <a:r>
              <a:rPr lang="en-US" altLang="zh-CN" sz="2000" b="1" dirty="0">
                <a:latin typeface="+mj-ea"/>
                <a:ea typeface="+mj-ea"/>
              </a:rPr>
              <a:t>UPC</a:t>
            </a:r>
            <a:r>
              <a:rPr lang="zh-CN" altLang="en-US" sz="2000" b="1" dirty="0">
                <a:latin typeface="+mj-ea"/>
                <a:ea typeface="+mj-ea"/>
              </a:rPr>
              <a:t>）接头</a:t>
            </a:r>
            <a:endParaRPr lang="zh-CN" altLang="en-US" sz="2000" b="1" dirty="0">
              <a:latin typeface="+mj-ea"/>
              <a:ea typeface="+mj-ea"/>
            </a:endParaRPr>
          </a:p>
          <a:p>
            <a:pPr lvl="1">
              <a:buClr>
                <a:srgbClr val="006600"/>
              </a:buClr>
              <a:buFont typeface="Wingdings" panose="05000000000000000000" pitchFamily="2" charset="2"/>
              <a:buNone/>
            </a:pPr>
            <a:endParaRPr lang="en-US" altLang="zh-CN" sz="1500" dirty="0"/>
          </a:p>
          <a:p>
            <a:pPr lvl="1">
              <a:buClr>
                <a:srgbClr val="006600"/>
              </a:buClr>
              <a:buFont typeface="Wingdings" panose="05000000000000000000" pitchFamily="2" charset="2"/>
              <a:buNone/>
            </a:pPr>
            <a:endParaRPr lang="en-US" altLang="zh-CN" sz="1500" dirty="0"/>
          </a:p>
          <a:p>
            <a:pPr lvl="1">
              <a:buClr>
                <a:srgbClr val="006600"/>
              </a:buClr>
              <a:buNone/>
            </a:pPr>
            <a:r>
              <a:rPr lang="zh-CN" altLang="en-US" sz="2800" dirty="0"/>
              <a:t>                               </a:t>
            </a:r>
            <a:r>
              <a:rPr lang="zh-CN" altLang="en-US" sz="2000" b="1" dirty="0">
                <a:latin typeface="+mj-ea"/>
                <a:ea typeface="+mj-ea"/>
              </a:rPr>
              <a:t>斜型（</a:t>
            </a:r>
            <a:r>
              <a:rPr lang="en-US" altLang="zh-CN" sz="2000" b="1" dirty="0">
                <a:latin typeface="+mj-ea"/>
                <a:ea typeface="+mj-ea"/>
              </a:rPr>
              <a:t>APC</a:t>
            </a:r>
            <a:r>
              <a:rPr lang="zh-CN" altLang="en-US" sz="2000" b="1" dirty="0">
                <a:latin typeface="+mj-ea"/>
                <a:ea typeface="+mj-ea"/>
              </a:rPr>
              <a:t>）接头</a:t>
            </a:r>
            <a:endParaRPr lang="zh-CN" altLang="en-US" sz="2000" b="1" dirty="0">
              <a:latin typeface="+mj-ea"/>
              <a:ea typeface="+mj-ea"/>
            </a:endParaRPr>
          </a:p>
          <a:p>
            <a:pPr lvl="1">
              <a:buClr>
                <a:srgbClr val="006600"/>
              </a:buClr>
              <a:buFont typeface="Wingdings" panose="05000000000000000000" pitchFamily="2" charset="2"/>
              <a:buNone/>
            </a:pPr>
            <a:endParaRPr lang="en-US" altLang="zh-CN" sz="2800" dirty="0"/>
          </a:p>
        </p:txBody>
      </p:sp>
      <p:sp>
        <p:nvSpPr>
          <p:cNvPr id="63488" name="矩形 63487"/>
          <p:cNvSpPr/>
          <p:nvPr/>
        </p:nvSpPr>
        <p:spPr>
          <a:xfrm>
            <a:off x="2577355" y="5301208"/>
            <a:ext cx="5688013" cy="784830"/>
          </a:xfrm>
          <a:prstGeom prst="rect">
            <a:avLst/>
          </a:prstGeom>
          <a:noFill/>
          <a:ln w="9525">
            <a:noFill/>
          </a:ln>
        </p:spPr>
        <p:txBody>
          <a:bodyPr>
            <a:spAutoFit/>
          </a:bodyPr>
          <a:lstStyle/>
          <a:p>
            <a:pPr marL="285750" indent="-285750" eaLnBrk="1" hangingPunct="1">
              <a:lnSpc>
                <a:spcPct val="90000"/>
              </a:lnSpc>
              <a:spcBef>
                <a:spcPct val="20000"/>
              </a:spcBef>
              <a:spcAft>
                <a:spcPts val="600"/>
              </a:spcAft>
              <a:buClr>
                <a:srgbClr val="006600"/>
              </a:buClr>
              <a:buSzPct val="145000"/>
              <a:buFont typeface="Wingdings" panose="05000000000000000000" pitchFamily="2" charset="2"/>
              <a:buChar char="Ø"/>
            </a:pPr>
            <a:r>
              <a:rPr lang="zh-CN" altLang="en-US" sz="2000" dirty="0">
                <a:latin typeface="+mn-lt"/>
                <a:ea typeface="楷体_GB2312" pitchFamily="49" charset="-122"/>
              </a:rPr>
              <a:t>尽量要将光反射降到最低程度</a:t>
            </a:r>
            <a:endParaRPr lang="zh-CN" altLang="en-US" sz="2000" dirty="0">
              <a:latin typeface="+mn-lt"/>
              <a:ea typeface="楷体_GB2312" pitchFamily="49" charset="-122"/>
            </a:endParaRPr>
          </a:p>
          <a:p>
            <a:pPr marL="285750" indent="-285750" eaLnBrk="1" hangingPunct="1">
              <a:lnSpc>
                <a:spcPct val="90000"/>
              </a:lnSpc>
              <a:spcBef>
                <a:spcPct val="20000"/>
              </a:spcBef>
              <a:spcAft>
                <a:spcPts val="600"/>
              </a:spcAft>
              <a:buClr>
                <a:srgbClr val="006600"/>
              </a:buClr>
              <a:buSzPct val="145000"/>
              <a:buFont typeface="Wingdings" panose="05000000000000000000" pitchFamily="2" charset="2"/>
              <a:buChar char="Ø"/>
            </a:pPr>
            <a:r>
              <a:rPr lang="zh-CN" altLang="en-US" sz="2000" dirty="0">
                <a:latin typeface="+mn-lt"/>
                <a:ea typeface="楷体_GB2312" pitchFamily="49" charset="-122"/>
              </a:rPr>
              <a:t>有线电视网络采用单模的</a:t>
            </a:r>
            <a:r>
              <a:rPr lang="en-US" altLang="zh-CN" sz="2000" dirty="0">
                <a:latin typeface="+mn-lt"/>
                <a:ea typeface="楷体_GB2312" pitchFamily="49" charset="-122"/>
              </a:rPr>
              <a:t>APC</a:t>
            </a:r>
            <a:r>
              <a:rPr lang="zh-CN" altLang="en-US" sz="2000" dirty="0">
                <a:latin typeface="+mn-lt"/>
                <a:ea typeface="楷体_GB2312" pitchFamily="49" charset="-122"/>
              </a:rPr>
              <a:t>型接头最好</a:t>
            </a:r>
            <a:endParaRPr lang="zh-CN" altLang="en-US" sz="2000" dirty="0">
              <a:latin typeface="+mn-lt"/>
              <a:ea typeface="楷体_GB2312" pitchFamily="49" charset="-122"/>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488">
                                            <p:txEl>
                                              <p:pRg st="1" end="1"/>
                                            </p:txEl>
                                          </p:spTgt>
                                        </p:tgtEl>
                                        <p:attrNameLst>
                                          <p:attrName>style.visibility</p:attrName>
                                        </p:attrNameLst>
                                      </p:cBhvr>
                                      <p:to>
                                        <p:strVal val="visible"/>
                                      </p:to>
                                    </p:set>
                                    <p:anim calcmode="lin" valueType="num">
                                      <p:cBhvr additive="base">
                                        <p:cTn id="7" dur="500" fill="hold"/>
                                        <p:tgtEl>
                                          <p:spTgt spid="6348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348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66561"/>
          <p:cNvSpPr>
            <a:spLocks noGrp="1"/>
          </p:cNvSpPr>
          <p:nvPr>
            <p:ph type="title"/>
          </p:nvPr>
        </p:nvSpPr>
        <p:spPr>
          <a:xfrm>
            <a:off x="391911" y="44624"/>
            <a:ext cx="7482627" cy="1027641"/>
          </a:xfrm>
        </p:spPr>
        <p:txBody>
          <a:bodyPr anchor="b"/>
          <a:lstStyle/>
          <a:p>
            <a:r>
              <a:rPr lang="zh-CN" altLang="en-US" b="1" dirty="0"/>
              <a:t>连接损耗</a:t>
            </a:r>
            <a:endParaRPr lang="zh-CN" altLang="en-US" b="1" dirty="0"/>
          </a:p>
        </p:txBody>
      </p:sp>
      <p:pic>
        <p:nvPicPr>
          <p:cNvPr id="66566" name="内容占位符 66565"/>
          <p:cNvPicPr>
            <a:picLocks noGrp="1" noChangeAspect="1"/>
          </p:cNvPicPr>
          <p:nvPr>
            <p:ph idx="1"/>
          </p:nvPr>
        </p:nvPicPr>
        <p:blipFill>
          <a:blip r:embed="rId1"/>
          <a:stretch>
            <a:fillRect/>
          </a:stretch>
        </p:blipFill>
        <p:spPr>
          <a:xfrm>
            <a:off x="4752241" y="1268760"/>
            <a:ext cx="3009071" cy="1198927"/>
          </a:xfrm>
        </p:spPr>
      </p:pic>
      <p:sp>
        <p:nvSpPr>
          <p:cNvPr id="66565" name="文本占位符 66564"/>
          <p:cNvSpPr>
            <a:spLocks noGrp="1"/>
          </p:cNvSpPr>
          <p:nvPr>
            <p:ph type="body" sz="half" idx="4294967295"/>
          </p:nvPr>
        </p:nvSpPr>
        <p:spPr>
          <a:xfrm>
            <a:off x="2364730" y="1557040"/>
            <a:ext cx="3308350" cy="431800"/>
          </a:xfrm>
        </p:spPr>
        <p:txBody>
          <a:bodyPr/>
          <a:lstStyle/>
          <a:p>
            <a:pPr defTabSz="914400">
              <a:lnSpc>
                <a:spcPct val="90000"/>
              </a:lnSpc>
              <a:spcAft>
                <a:spcPct val="0"/>
              </a:spcAft>
              <a:buClr>
                <a:srgbClr val="006600"/>
              </a:buClr>
              <a:buFont typeface="Wingdings" panose="05000000000000000000" pitchFamily="2" charset="2"/>
              <a:buChar char="Ø"/>
            </a:pPr>
            <a:r>
              <a:rPr lang="zh-CN" altLang="en-US" sz="2000" dirty="0">
                <a:ea typeface="楷体_GB2312" pitchFamily="49" charset="-122"/>
              </a:rPr>
              <a:t>光纤轴未对准</a:t>
            </a:r>
            <a:endParaRPr lang="zh-CN" altLang="en-US" sz="2000" dirty="0"/>
          </a:p>
        </p:txBody>
      </p:sp>
      <p:pic>
        <p:nvPicPr>
          <p:cNvPr id="66570" name="内容占位符 66569"/>
          <p:cNvPicPr>
            <a:picLocks noGrp="1" noChangeAspect="1"/>
          </p:cNvPicPr>
          <p:nvPr>
            <p:ph sz="quarter" idx="4294967295"/>
          </p:nvPr>
        </p:nvPicPr>
        <p:blipFill>
          <a:blip r:embed="rId2"/>
          <a:srcRect t="25890" b="4019"/>
          <a:stretch>
            <a:fillRect/>
          </a:stretch>
        </p:blipFill>
        <p:spPr>
          <a:xfrm>
            <a:off x="4807992" y="2852936"/>
            <a:ext cx="2881312" cy="1284833"/>
          </a:xfrm>
          <a:prstGeom prst="rect">
            <a:avLst/>
          </a:prstGeom>
        </p:spPr>
      </p:pic>
      <p:pic>
        <p:nvPicPr>
          <p:cNvPr id="66572" name="图片 66571"/>
          <p:cNvPicPr>
            <a:picLocks noChangeAspect="1"/>
          </p:cNvPicPr>
          <p:nvPr/>
        </p:nvPicPr>
        <p:blipFill>
          <a:blip r:embed="rId3"/>
          <a:srcRect l="4465" t="12448" r="5505" b="13133"/>
          <a:stretch>
            <a:fillRect/>
          </a:stretch>
        </p:blipFill>
        <p:spPr>
          <a:xfrm>
            <a:off x="4808984" y="4509120"/>
            <a:ext cx="2881312" cy="863600"/>
          </a:xfrm>
          <a:prstGeom prst="rect">
            <a:avLst/>
          </a:prstGeom>
          <a:noFill/>
          <a:ln w="9525">
            <a:noFill/>
          </a:ln>
        </p:spPr>
      </p:pic>
      <p:sp>
        <p:nvSpPr>
          <p:cNvPr id="66573" name="矩形 66572"/>
          <p:cNvSpPr/>
          <p:nvPr/>
        </p:nvSpPr>
        <p:spPr>
          <a:xfrm>
            <a:off x="2432050" y="3141539"/>
            <a:ext cx="3308350"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285750" lvl="0" indent="-285750">
              <a:lnSpc>
                <a:spcPct val="90000"/>
              </a:lnSpc>
              <a:buClr>
                <a:srgbClr val="006600"/>
              </a:buClr>
              <a:buSzPct val="145000"/>
              <a:buFont typeface="Wingdings" panose="05000000000000000000" pitchFamily="2" charset="2"/>
              <a:buChar char="Ø"/>
            </a:pPr>
            <a:r>
              <a:rPr lang="zh-CN" altLang="en-US" sz="2000" dirty="0">
                <a:latin typeface="+mn-lt"/>
                <a:ea typeface="楷体_GB2312" pitchFamily="49" charset="-122"/>
              </a:rPr>
              <a:t>光纤角度偏离</a:t>
            </a:r>
            <a:endParaRPr lang="zh-CN" altLang="en-US" sz="2000" dirty="0">
              <a:latin typeface="+mn-lt"/>
              <a:ea typeface="楷体_GB2312" pitchFamily="49" charset="-122"/>
            </a:endParaRPr>
          </a:p>
          <a:p>
            <a:pPr lvl="1">
              <a:lnSpc>
                <a:spcPct val="90000"/>
              </a:lnSpc>
              <a:buClr>
                <a:srgbClr val="006600"/>
              </a:buClr>
              <a:buFont typeface="Wingdings" panose="05000000000000000000" pitchFamily="2" charset="2"/>
              <a:buNone/>
            </a:pPr>
            <a:endParaRPr lang="zh-CN" altLang="en-US" sz="2000" dirty="0"/>
          </a:p>
        </p:txBody>
      </p:sp>
      <p:sp>
        <p:nvSpPr>
          <p:cNvPr id="66574" name="矩形 66573"/>
          <p:cNvSpPr/>
          <p:nvPr/>
        </p:nvSpPr>
        <p:spPr>
          <a:xfrm>
            <a:off x="2432050" y="4797301"/>
            <a:ext cx="3308350"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285750" indent="-285750">
              <a:lnSpc>
                <a:spcPct val="90000"/>
              </a:lnSpc>
              <a:buClr>
                <a:srgbClr val="006600"/>
              </a:buClr>
              <a:buSzPct val="145000"/>
              <a:buFont typeface="Wingdings" panose="05000000000000000000" pitchFamily="2" charset="2"/>
              <a:buChar char="Ø"/>
            </a:pPr>
            <a:r>
              <a:rPr lang="zh-CN" altLang="en-US" sz="2000" dirty="0">
                <a:latin typeface="+mn-lt"/>
                <a:ea typeface="楷体_GB2312" pitchFamily="49" charset="-122"/>
              </a:rPr>
              <a:t>光纤内核变形</a:t>
            </a:r>
            <a:endParaRPr lang="zh-CN" altLang="en-US" sz="2000" dirty="0">
              <a:latin typeface="+mn-lt"/>
              <a:ea typeface="楷体_GB2312" pitchFamily="49" charset="-122"/>
            </a:endParaRPr>
          </a:p>
          <a:p>
            <a:pPr lvl="1">
              <a:lnSpc>
                <a:spcPct val="90000"/>
              </a:lnSpc>
              <a:buClr>
                <a:srgbClr val="006600"/>
              </a:buClr>
              <a:buFont typeface="Wingdings" panose="05000000000000000000" pitchFamily="2" charset="2"/>
              <a:buNone/>
            </a:pPr>
            <a:endParaRPr lang="zh-CN" altLang="en-US" sz="2000" dirty="0"/>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内容占位符 70659"/>
          <p:cNvPicPr>
            <a:picLocks noGrp="1" noChangeAspect="1"/>
          </p:cNvPicPr>
          <p:nvPr>
            <p:ph sz="half" idx="1"/>
          </p:nvPr>
        </p:nvPicPr>
        <p:blipFill>
          <a:blip r:embed="rId1"/>
          <a:stretch>
            <a:fillRect/>
          </a:stretch>
        </p:blipFill>
        <p:spPr>
          <a:xfrm>
            <a:off x="5745163" y="1340768"/>
            <a:ext cx="2952750" cy="1673225"/>
          </a:xfrm>
        </p:spPr>
      </p:pic>
      <p:pic>
        <p:nvPicPr>
          <p:cNvPr id="70662" name="内容占位符 70661"/>
          <p:cNvPicPr>
            <a:picLocks noGrp="1" noChangeAspect="1"/>
          </p:cNvPicPr>
          <p:nvPr>
            <p:ph sz="half" idx="2"/>
          </p:nvPr>
        </p:nvPicPr>
        <p:blipFill>
          <a:blip r:embed="rId2"/>
          <a:stretch>
            <a:fillRect/>
          </a:stretch>
        </p:blipFill>
        <p:spPr>
          <a:xfrm>
            <a:off x="5816601" y="3140992"/>
            <a:ext cx="2879725" cy="1155700"/>
          </a:xfrm>
        </p:spPr>
      </p:pic>
      <p:sp>
        <p:nvSpPr>
          <p:cNvPr id="70664" name="矩形 70663"/>
          <p:cNvSpPr/>
          <p:nvPr/>
        </p:nvSpPr>
        <p:spPr>
          <a:xfrm>
            <a:off x="2432050" y="1917029"/>
            <a:ext cx="3308350"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lnSpc>
                <a:spcPct val="90000"/>
              </a:lnSpc>
              <a:buClr>
                <a:srgbClr val="006600"/>
              </a:buClr>
              <a:buFont typeface="Wingdings" panose="05000000000000000000" pitchFamily="2" charset="2"/>
              <a:buChar char="Ø"/>
            </a:pPr>
            <a:r>
              <a:rPr lang="zh-CN" altLang="en-US" sz="2000" dirty="0">
                <a:latin typeface="楷体_GB2312" pitchFamily="49" charset="-122"/>
                <a:ea typeface="楷体_GB2312" pitchFamily="49" charset="-122"/>
              </a:rPr>
              <a:t>杂质</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端面分开</a:t>
            </a:r>
            <a:endParaRPr lang="zh-CN" altLang="en-US" sz="2000" dirty="0">
              <a:latin typeface="楷体_GB2312" pitchFamily="49" charset="-122"/>
              <a:ea typeface="楷体_GB2312" pitchFamily="49" charset="-122"/>
            </a:endParaRPr>
          </a:p>
          <a:p>
            <a:pPr lvl="1">
              <a:lnSpc>
                <a:spcPct val="90000"/>
              </a:lnSpc>
              <a:buClr>
                <a:srgbClr val="006600"/>
              </a:buClr>
              <a:buFont typeface="Wingdings" panose="05000000000000000000" pitchFamily="2" charset="2"/>
              <a:buNone/>
            </a:pPr>
            <a:endParaRPr lang="zh-CN" altLang="en-US" sz="2000" dirty="0"/>
          </a:p>
        </p:txBody>
      </p:sp>
      <p:sp>
        <p:nvSpPr>
          <p:cNvPr id="70665" name="矩形 70664"/>
          <p:cNvSpPr/>
          <p:nvPr/>
        </p:nvSpPr>
        <p:spPr>
          <a:xfrm>
            <a:off x="2432050" y="3428329"/>
            <a:ext cx="3308350" cy="431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lnSpc>
                <a:spcPct val="90000"/>
              </a:lnSpc>
              <a:buClr>
                <a:srgbClr val="006600"/>
              </a:buClr>
              <a:buFont typeface="Wingdings" panose="05000000000000000000" pitchFamily="2" charset="2"/>
              <a:buChar char="Ø"/>
            </a:pPr>
            <a:r>
              <a:rPr lang="zh-CN" altLang="en-US" sz="2000" dirty="0">
                <a:latin typeface="楷体_GB2312" pitchFamily="49" charset="-122"/>
                <a:ea typeface="楷体_GB2312" pitchFamily="49" charset="-122"/>
              </a:rPr>
              <a:t>纤芯尺寸</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形状不同</a:t>
            </a:r>
            <a:endParaRPr lang="zh-CN" altLang="en-US" sz="2000" dirty="0">
              <a:latin typeface="楷体_GB2312" pitchFamily="49" charset="-122"/>
              <a:ea typeface="楷体_GB2312" pitchFamily="49" charset="-122"/>
            </a:endParaRPr>
          </a:p>
          <a:p>
            <a:pPr lvl="1">
              <a:lnSpc>
                <a:spcPct val="90000"/>
              </a:lnSpc>
              <a:buClr>
                <a:srgbClr val="006600"/>
              </a:buClr>
              <a:buFont typeface="Wingdings" panose="05000000000000000000" pitchFamily="2" charset="2"/>
              <a:buNone/>
            </a:pPr>
            <a:endParaRPr lang="zh-CN" altLang="en-US" sz="2000" dirty="0"/>
          </a:p>
        </p:txBody>
      </p:sp>
      <p:sp>
        <p:nvSpPr>
          <p:cNvPr id="70667" name="矩形 70666"/>
          <p:cNvSpPr/>
          <p:nvPr/>
        </p:nvSpPr>
        <p:spPr>
          <a:xfrm>
            <a:off x="2432051" y="4436393"/>
            <a:ext cx="6480175" cy="1512887"/>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lvl="0" algn="just">
              <a:lnSpc>
                <a:spcPct val="90000"/>
              </a:lnSpc>
              <a:buClr>
                <a:srgbClr val="006600"/>
              </a:buClr>
              <a:buFont typeface="Wingdings" panose="05000000000000000000" pitchFamily="2" charset="2"/>
              <a:buChar char="Ø"/>
            </a:pPr>
            <a:r>
              <a:rPr lang="zh-CN" altLang="en-US" sz="2000" dirty="0">
                <a:latin typeface="Times New Roman" panose="02020603050405020304" pitchFamily="18" charset="0"/>
                <a:ea typeface="楷体_GB2312" pitchFamily="49" charset="-122"/>
                <a:cs typeface="Times New Roman" panose="02020603050405020304" pitchFamily="18" charset="0"/>
              </a:rPr>
              <a:t>常因结构不精密、环境不清洁、接插不彻底，造成接触不良，导致插入损耗增大</a:t>
            </a:r>
            <a:endParaRPr lang="zh-CN" altLang="en-US" sz="2000" dirty="0">
              <a:latin typeface="Times New Roman" panose="02020603050405020304" pitchFamily="18" charset="0"/>
              <a:ea typeface="楷体_GB2312" pitchFamily="49" charset="-122"/>
              <a:cs typeface="Times New Roman" panose="02020603050405020304" pitchFamily="18" charset="0"/>
            </a:endParaRPr>
          </a:p>
          <a:p>
            <a:pPr lvl="0" algn="just">
              <a:lnSpc>
                <a:spcPct val="90000"/>
              </a:lnSpc>
              <a:buClr>
                <a:srgbClr val="006600"/>
              </a:buClr>
              <a:buFont typeface="Wingdings" panose="05000000000000000000" pitchFamily="2" charset="2"/>
              <a:buChar char="Ø"/>
            </a:pPr>
            <a:r>
              <a:rPr lang="zh-CN" altLang="en-US" sz="2000" dirty="0">
                <a:latin typeface="Times New Roman" panose="02020603050405020304" pitchFamily="18" charset="0"/>
                <a:ea typeface="楷体_GB2312" pitchFamily="49" charset="-122"/>
                <a:cs typeface="Times New Roman" panose="02020603050405020304" pitchFamily="18" charset="0"/>
              </a:rPr>
              <a:t>讨论</a:t>
            </a:r>
            <a:r>
              <a:rPr lang="en-US" altLang="zh-CN" sz="2000" dirty="0">
                <a:latin typeface="Times New Roman" panose="02020603050405020304" pitchFamily="18" charset="0"/>
                <a:ea typeface="楷体_GB2312" pitchFamily="49" charset="-122"/>
                <a:cs typeface="Times New Roman" panose="02020603050405020304" pitchFamily="18" charset="0"/>
              </a:rPr>
              <a:t>:</a:t>
            </a:r>
            <a:r>
              <a:rPr lang="zh-CN" altLang="en-US" sz="2000" dirty="0">
                <a:latin typeface="Times New Roman" panose="02020603050405020304" pitchFamily="18" charset="0"/>
                <a:ea typeface="楷体_GB2312" pitchFamily="49" charset="-122"/>
                <a:cs typeface="Times New Roman" panose="02020603050405020304" pitchFamily="18" charset="0"/>
              </a:rPr>
              <a:t>光纤传输损耗</a:t>
            </a:r>
            <a:endParaRPr lang="zh-CN" altLang="en-US" sz="2000" dirty="0">
              <a:latin typeface="Times New Roman" panose="02020603050405020304" pitchFamily="18" charset="0"/>
              <a:ea typeface="楷体_GB2312" pitchFamily="49" charset="-122"/>
              <a:cs typeface="Times New Roman" panose="02020603050405020304" pitchFamily="18" charset="0"/>
            </a:endParaRPr>
          </a:p>
          <a:p>
            <a:pPr lvl="0" algn="just">
              <a:lnSpc>
                <a:spcPct val="90000"/>
              </a:lnSpc>
              <a:buClr>
                <a:srgbClr val="006600"/>
              </a:buClr>
              <a:buFont typeface="Wingdings" panose="05000000000000000000" pitchFamily="2" charset="2"/>
              <a:buNone/>
            </a:pP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1310nm</a:t>
            </a: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0.35dB/km       1550nm</a:t>
            </a: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0.23dB/km</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10" name="标题 66561"/>
          <p:cNvSpPr>
            <a:spLocks noGrp="1"/>
          </p:cNvSpPr>
          <p:nvPr>
            <p:ph type="title"/>
          </p:nvPr>
        </p:nvSpPr>
        <p:spPr>
          <a:xfrm>
            <a:off x="391911" y="44624"/>
            <a:ext cx="7482627" cy="1027641"/>
          </a:xfrm>
        </p:spPr>
        <p:txBody>
          <a:bodyPr anchor="b"/>
          <a:lstStyle/>
          <a:p>
            <a:r>
              <a:rPr lang="zh-CN" altLang="en-US" b="1" dirty="0"/>
              <a:t>连接损耗</a:t>
            </a:r>
            <a:endParaRPr lang="zh-CN" altLang="en-US" b="1" dirty="0"/>
          </a:p>
        </p:txBody>
      </p:sp>
      <p:sp>
        <p:nvSpPr>
          <p:cNvPr id="2" name="灯片编号占位符 1"/>
          <p:cNvSpPr>
            <a:spLocks noGrp="1"/>
          </p:cNvSpPr>
          <p:nvPr>
            <p:ph type="sldNum" sz="quarter" idx="12"/>
          </p:nvPr>
        </p:nvSpPr>
        <p:spPr/>
        <p:txBody>
          <a:bodyPr/>
          <a:lstStyle/>
          <a:p>
            <a:fld id="{40B52295-AD8D-47A8-A4D5-D2F6B9F48E3F}"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67">
                                            <p:txEl>
                                              <p:pRg st="1" end="1"/>
                                            </p:txEl>
                                          </p:spTgt>
                                        </p:tgtEl>
                                        <p:attrNameLst>
                                          <p:attrName>style.visibility</p:attrName>
                                        </p:attrNameLst>
                                      </p:cBhvr>
                                      <p:to>
                                        <p:strVal val="visible"/>
                                      </p:to>
                                    </p:set>
                                    <p:anim calcmode="lin" valueType="num">
                                      <p:cBhvr additive="base">
                                        <p:cTn id="7" dur="500" fill="hold"/>
                                        <p:tgtEl>
                                          <p:spTgt spid="7066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6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667">
                                            <p:txEl>
                                              <p:pRg st="2" end="2"/>
                                            </p:txEl>
                                          </p:spTgt>
                                        </p:tgtEl>
                                        <p:attrNameLst>
                                          <p:attrName>style.visibility</p:attrName>
                                        </p:attrNameLst>
                                      </p:cBhvr>
                                      <p:to>
                                        <p:strVal val="visible"/>
                                      </p:to>
                                    </p:set>
                                    <p:anim calcmode="lin" valueType="num">
                                      <p:cBhvr additive="base">
                                        <p:cTn id="11" dur="500" fill="hold"/>
                                        <p:tgtEl>
                                          <p:spTgt spid="7066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066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73729"/>
          <p:cNvSpPr>
            <a:spLocks noGrp="1"/>
          </p:cNvSpPr>
          <p:nvPr>
            <p:ph type="title"/>
          </p:nvPr>
        </p:nvSpPr>
        <p:spPr/>
        <p:txBody>
          <a:bodyPr anchor="b"/>
          <a:lstStyle/>
          <a:p>
            <a:r>
              <a:rPr lang="zh-CN" altLang="en-US" b="1" dirty="0"/>
              <a:t>注  意</a:t>
            </a:r>
            <a:endParaRPr lang="zh-CN" altLang="en-US" b="1" dirty="0"/>
          </a:p>
        </p:txBody>
      </p:sp>
      <p:sp>
        <p:nvSpPr>
          <p:cNvPr id="73731" name="文本占位符 73730"/>
          <p:cNvSpPr>
            <a:spLocks noGrp="1"/>
          </p:cNvSpPr>
          <p:nvPr>
            <p:ph idx="1"/>
          </p:nvPr>
        </p:nvSpPr>
        <p:spPr>
          <a:xfrm>
            <a:off x="1031983" y="2040400"/>
            <a:ext cx="8346723" cy="3332816"/>
          </a:xfrm>
        </p:spPr>
        <p:txBody>
          <a:bodyPr/>
          <a:lstStyle/>
          <a:p>
            <a:pPr>
              <a:lnSpc>
                <a:spcPct val="80000"/>
              </a:lnSpc>
              <a:buClr>
                <a:srgbClr val="0066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应选择结构精密、插入损耗小、反射损耗大的光连接器，如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FC/APC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SC/APC</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施工时应十分注意工作环境的清洁和操作者手的清洁</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连接前，光纤接头、光法兰盘的软塑料帽不可打开</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连接时，要先清洁、后接插。</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如果确认是某个光连接器接触不良，只处理跳线的光纤插头又不见效时，应该将设备内的光纤插头拔下来清洁，同时清洁光法兰盘的通孔</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80000"/>
              </a:lnSpc>
              <a:buClr>
                <a:srgbClr val="006600"/>
              </a:buClr>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正常运行中，至少每半年，应清洁一次光连接器。</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网络连接介质</a:t>
            </a:r>
            <a:endParaRPr lang="zh-CN" altLang="en-US">
              <a:latin typeface="Times New Roman" panose="02020603050405020304" pitchFamily="18" charset="0"/>
              <a:cs typeface="Times New Roman" panose="02020603050405020304" pitchFamily="18" charset="0"/>
            </a:endParaRPr>
          </a:p>
        </p:txBody>
      </p:sp>
      <p:graphicFrame>
        <p:nvGraphicFramePr>
          <p:cNvPr id="181290" name="Group 42"/>
          <p:cNvGraphicFramePr>
            <a:graphicFrameLocks noGrp="1"/>
          </p:cNvGraphicFramePr>
          <p:nvPr>
            <p:custDataLst>
              <p:tags r:id="rId1"/>
            </p:custDataLst>
          </p:nvPr>
        </p:nvGraphicFramePr>
        <p:xfrm>
          <a:off x="1069404" y="1124744"/>
          <a:ext cx="8420100" cy="4967288"/>
        </p:xfrm>
        <a:graphic>
          <a:graphicData uri="http://schemas.openxmlformats.org/drawingml/2006/table">
            <a:tbl>
              <a:tblPr/>
              <a:tblGrid>
                <a:gridCol w="2000118"/>
                <a:gridCol w="6419982"/>
              </a:tblGrid>
              <a:tr h="1512888">
                <a:tc>
                  <a:txBody>
                    <a:bodyPr/>
                    <a:lstStyle/>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同轴电缆</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97500" marR="975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同轴电缆由中心的一根导线和包围在某外边的圆筒状导体组成</a:t>
                      </a: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粗缆   </a:t>
                      </a:r>
                      <a:r>
                        <a:rPr kumimoji="0" lang="en-US" altLang="zh-CN"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AUI   </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10Mbps</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500m)</a:t>
                      </a:r>
                      <a:endParaRPr kumimoji="0" lang="en-US" altLang="zh-CN"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细缆   </a:t>
                      </a:r>
                      <a:r>
                        <a:rPr kumimoji="0" lang="en-US" altLang="zh-CN"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BNC   </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10Mbps</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185m</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99060" marR="9906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1562100">
                <a:tc>
                  <a:txBody>
                    <a:bodyPr/>
                    <a:lstStyle/>
                    <a:p>
                      <a:pPr marL="0" marR="0" lvl="0" indent="0" algn="ctr"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非屏蔽双绞线</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UTP </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97500" marR="975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4</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对标准铜缆构成的网络介质：</a:t>
                      </a:r>
                      <a:endPar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选用</a:t>
                      </a: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RJ45</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连接器</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CATEGORY  3       10Mbps</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CATEGORY  5       100Mbps </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99060" marR="9906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946150">
                <a:tc>
                  <a:txBody>
                    <a:bodyPr/>
                    <a:lstStyle/>
                    <a:p>
                      <a:pPr marL="0" marR="0" lvl="0" indent="0" algn="ctr"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屏蔽双绞线</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STP </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97500" marR="975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屏蔽双绞线是屏蔽技术和绞线技术的结合体，具有很强的抗电磁干扰，抗无线电干扰的能力。</a:t>
                      </a: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99060" marR="9906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946150">
                <a:tc>
                  <a:txBody>
                    <a:bodyPr/>
                    <a:lstStyle/>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光缆</a:t>
                      </a: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97500" marR="975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15000"/>
                        </a:spcBef>
                        <a:spcAft>
                          <a:spcPct val="0"/>
                        </a:spcAft>
                        <a:buClrTx/>
                        <a:buSzTx/>
                        <a:buFont typeface="Wingdings" panose="05000000000000000000" pitchFamily="2" charset="2"/>
                        <a:buNone/>
                      </a:pP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采用光信号不受电磁干扰，传输距离长</a:t>
                      </a: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 </a:t>
                      </a:r>
                      <a:endPar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99060" marR="9906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99"/>
                    </a:solid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2.3.2  </a:t>
            </a:r>
            <a:r>
              <a:rPr lang="zh-CN" altLang="en-US" dirty="0">
                <a:latin typeface="Times New Roman" panose="02020603050405020304" pitchFamily="18" charset="0"/>
                <a:cs typeface="Times New Roman" panose="02020603050405020304" pitchFamily="18" charset="0"/>
              </a:rPr>
              <a:t>非导引型传输媒体 </a:t>
            </a:r>
            <a:endParaRPr lang="zh-CN" altLang="en-US" dirty="0">
              <a:latin typeface="Times New Roman" panose="02020603050405020304" pitchFamily="18" charset="0"/>
              <a:cs typeface="Times New Roman" panose="02020603050405020304" pitchFamily="18" charset="0"/>
            </a:endParaRPr>
          </a:p>
        </p:txBody>
      </p:sp>
      <p:sp>
        <p:nvSpPr>
          <p:cNvPr id="46083" name="Rectangle 3"/>
          <p:cNvSpPr>
            <a:spLocks noGrp="1" noChangeArrowheads="1"/>
          </p:cNvSpPr>
          <p:nvPr>
            <p:ph idx="1"/>
          </p:nvPr>
        </p:nvSpPr>
        <p:spPr>
          <a:xfrm>
            <a:off x="1031983" y="1988334"/>
            <a:ext cx="8346723" cy="3332816"/>
          </a:xfrm>
        </p:spPr>
        <p:txBody>
          <a:bodyPr/>
          <a:lstStyle/>
          <a:p>
            <a:r>
              <a:rPr lang="zh-CN" altLang="zh-CN" sz="2400" dirty="0">
                <a:latin typeface="Times New Roman" panose="02020603050405020304" pitchFamily="18" charset="0"/>
                <a:cs typeface="Times New Roman" panose="02020603050405020304" pitchFamily="18" charset="0"/>
              </a:rPr>
              <a:t>将自由空间称为“非导引型传输媒体”。</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无线传输所使用的频段很广。</a:t>
            </a:r>
            <a:endParaRPr lang="zh-CN" altLang="en-US" sz="2400" dirty="0">
              <a:latin typeface="Times New Roman" panose="02020603050405020304" pitchFamily="18" charset="0"/>
              <a:cs typeface="Times New Roman" panose="02020603050405020304" pitchFamily="18" charset="0"/>
            </a:endParaRPr>
          </a:p>
          <a:p>
            <a:r>
              <a:rPr lang="zh-CN" altLang="en-US" sz="2400" dirty="0">
                <a:solidFill>
                  <a:srgbClr val="FF0000"/>
                </a:solidFill>
                <a:latin typeface="Times New Roman" panose="02020603050405020304" pitchFamily="18" charset="0"/>
                <a:cs typeface="Times New Roman" panose="02020603050405020304" pitchFamily="18" charset="0"/>
              </a:rPr>
              <a:t>短波通信</a:t>
            </a:r>
            <a:r>
              <a:rPr lang="zh-CN" altLang="zh-CN" sz="2400" dirty="0">
                <a:latin typeface="Times New Roman" panose="02020603050405020304" pitchFamily="18" charset="0"/>
                <a:cs typeface="Times New Roman" panose="02020603050405020304" pitchFamily="18" charset="0"/>
              </a:rPr>
              <a:t>（即高频通信）</a:t>
            </a:r>
            <a:r>
              <a:rPr lang="zh-CN" altLang="en-US" sz="2400" dirty="0">
                <a:latin typeface="Times New Roman" panose="02020603050405020304" pitchFamily="18" charset="0"/>
                <a:cs typeface="Times New Roman" panose="02020603050405020304" pitchFamily="18" charset="0"/>
              </a:rPr>
              <a:t>主要是靠电离层的反射，但短波信道的通信质量较差，传输速率低。</a:t>
            </a:r>
            <a:endParaRPr lang="zh-CN" altLang="en-US" sz="2400" dirty="0">
              <a:latin typeface="Times New Roman" panose="02020603050405020304" pitchFamily="18" charset="0"/>
              <a:cs typeface="Times New Roman" panose="02020603050405020304" pitchFamily="18" charset="0"/>
            </a:endParaRPr>
          </a:p>
          <a:p>
            <a:r>
              <a:rPr lang="zh-CN" altLang="en-US" sz="2400" dirty="0">
                <a:solidFill>
                  <a:srgbClr val="FF0000"/>
                </a:solidFill>
                <a:latin typeface="Times New Roman" panose="02020603050405020304" pitchFamily="18" charset="0"/>
                <a:cs typeface="Times New Roman" panose="02020603050405020304" pitchFamily="18" charset="0"/>
              </a:rPr>
              <a:t>微波</a:t>
            </a:r>
            <a:r>
              <a:rPr lang="zh-CN" altLang="en-US" sz="2400" dirty="0">
                <a:latin typeface="Times New Roman" panose="02020603050405020304" pitchFamily="18" charset="0"/>
                <a:cs typeface="Times New Roman" panose="02020603050405020304" pitchFamily="18" charset="0"/>
              </a:rPr>
              <a:t>在空间主要是直线传播。</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传统微波通信有两种方式： </a:t>
            </a:r>
            <a:endParaRPr lang="zh-CN" altLang="en-US" sz="2400" dirty="0">
              <a:latin typeface="Times New Roman" panose="02020603050405020304" pitchFamily="18" charset="0"/>
              <a:cs typeface="Times New Roman" panose="02020603050405020304" pitchFamily="18" charset="0"/>
            </a:endParaRPr>
          </a:p>
          <a:p>
            <a:pPr lvl="1"/>
            <a:r>
              <a:rPr lang="zh-CN" altLang="en-US" sz="2000"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地面微波接力通信</a:t>
            </a:r>
            <a:endParaRPr lang="zh-CN" altLang="en-US" sz="2000" dirty="0">
              <a:solidFill>
                <a:srgbClr val="0000CC"/>
              </a:solidFill>
              <a:latin typeface="Times New Roman" panose="02020603050405020304" pitchFamily="18" charset="0"/>
              <a:ea typeface="黑体" panose="02010609060101010101" pitchFamily="2" charset="-122"/>
              <a:cs typeface="Times New Roman" panose="02020603050405020304" pitchFamily="18" charset="0"/>
            </a:endParaRPr>
          </a:p>
          <a:p>
            <a:pPr lvl="1"/>
            <a:r>
              <a:rPr lang="zh-CN" altLang="en-US" sz="2000" dirty="0">
                <a:solidFill>
                  <a:srgbClr val="0000CC"/>
                </a:solidFill>
                <a:latin typeface="Times New Roman" panose="02020603050405020304" pitchFamily="18" charset="0"/>
                <a:ea typeface="黑体" panose="02010609060101010101" pitchFamily="2" charset="-122"/>
                <a:cs typeface="Times New Roman" panose="02020603050405020304" pitchFamily="18" charset="0"/>
              </a:rPr>
              <a:t>卫星通信</a:t>
            </a:r>
            <a:r>
              <a:rPr lang="zh-CN" altLang="en-US" sz="2000" dirty="0">
                <a:solidFill>
                  <a:srgbClr val="0000CC"/>
                </a:solidFill>
                <a:latin typeface="Times New Roman" panose="02020603050405020304" pitchFamily="18" charset="0"/>
                <a:cs typeface="Times New Roman" panose="02020603050405020304" pitchFamily="18" charset="0"/>
              </a:rPr>
              <a:t>  </a:t>
            </a:r>
            <a:endParaRPr lang="en-US" altLang="zh-CN" sz="2000" dirty="0">
              <a:solidFill>
                <a:srgbClr val="0000CC"/>
              </a:solidFill>
              <a:latin typeface="Times New Roman" panose="02020603050405020304" pitchFamily="18" charset="0"/>
              <a:cs typeface="Times New Roman" panose="02020603050405020304" pitchFamily="18" charset="0"/>
            </a:endParaRPr>
          </a:p>
          <a:p>
            <a:pPr marL="285750" lvl="1"/>
            <a:r>
              <a:rPr lang="zh-CN" altLang="en-US" dirty="0">
                <a:latin typeface="Times New Roman" panose="02020603050405020304" pitchFamily="18" charset="0"/>
                <a:cs typeface="Times New Roman" panose="02020603050405020304" pitchFamily="18" charset="0"/>
              </a:rPr>
              <a:t>红外传输</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蓝牙  多数家用电器遥控器、智能设备中常用。</a:t>
            </a:r>
            <a:endParaRPr lang="en-US" altLang="zh-CN" dirty="0">
              <a:latin typeface="Times New Roman" panose="02020603050405020304" pitchFamily="18" charset="0"/>
              <a:cs typeface="Times New Roman" panose="02020603050405020304" pitchFamily="18" charset="0"/>
            </a:endParaRPr>
          </a:p>
          <a:p>
            <a:pPr marL="285750" lvl="1"/>
            <a:r>
              <a:rPr lang="zh-CN" altLang="en-US" dirty="0">
                <a:latin typeface="Times New Roman" panose="02020603050405020304" pitchFamily="18" charset="0"/>
                <a:cs typeface="Times New Roman" panose="02020603050405020304" pitchFamily="18" charset="0"/>
              </a:rPr>
              <a:t>激光传输   每端必须有自己的激光发生器和接收器。</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08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08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08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0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2" name="Rectangle 4"/>
          <p:cNvSpPr>
            <a:spLocks noGrp="1" noChangeArrowheads="1"/>
          </p:cNvSpPr>
          <p:nvPr>
            <p:ph type="title"/>
          </p:nvPr>
        </p:nvSpPr>
        <p:spPr/>
        <p:txBody>
          <a:bodyPr/>
          <a:lstStyle/>
          <a:p>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无线局域网使用的 </a:t>
            </a:r>
            <a:r>
              <a:rPr lang="en-US" altLang="zh-CN">
                <a:latin typeface="Times New Roman" panose="02020603050405020304" pitchFamily="18" charset="0"/>
                <a:cs typeface="Times New Roman" panose="02020603050405020304" pitchFamily="18" charset="0"/>
              </a:rPr>
              <a:t>ISM </a:t>
            </a:r>
            <a:r>
              <a:rPr lang="zh-CN" altLang="en-US">
                <a:latin typeface="Times New Roman" panose="02020603050405020304" pitchFamily="18" charset="0"/>
                <a:cs typeface="Times New Roman" panose="02020603050405020304" pitchFamily="18" charset="0"/>
              </a:rPr>
              <a:t>频段 </a:t>
            </a:r>
            <a:endParaRPr lang="zh-CN" altLang="en-US">
              <a:latin typeface="Times New Roman" panose="02020603050405020304" pitchFamily="18" charset="0"/>
              <a:cs typeface="Times New Roman" panose="02020603050405020304" pitchFamily="18" charset="0"/>
            </a:endParaRPr>
          </a:p>
        </p:txBody>
      </p:sp>
      <p:grpSp>
        <p:nvGrpSpPr>
          <p:cNvPr id="4" name="组合 3"/>
          <p:cNvGrpSpPr/>
          <p:nvPr/>
        </p:nvGrpSpPr>
        <p:grpSpPr>
          <a:xfrm>
            <a:off x="507339" y="2636912"/>
            <a:ext cx="9198189" cy="2952221"/>
            <a:chOff x="507339" y="3213083"/>
            <a:chExt cx="9198189" cy="2952221"/>
          </a:xfrm>
        </p:grpSpPr>
        <p:sp>
          <p:nvSpPr>
            <p:cNvPr id="314373" name="Text Box 5"/>
            <p:cNvSpPr txBox="1">
              <a:spLocks noChangeArrowheads="1"/>
            </p:cNvSpPr>
            <p:nvPr/>
          </p:nvSpPr>
          <p:spPr bwMode="auto">
            <a:xfrm>
              <a:off x="507339" y="3213083"/>
              <a:ext cx="9198189" cy="7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85000"/>
                </a:lnSpc>
              </a:pP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26                         83.5                                        125</a:t>
              </a:r>
              <a:endPar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85000"/>
                </a:lnSpc>
              </a:pPr>
              <a:r>
                <a:rPr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频带        </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MHz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MHz</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MHz</a:t>
              </a:r>
              <a:endPar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4" name="Text Box 6"/>
            <p:cNvSpPr txBox="1">
              <a:spLocks noChangeArrowheads="1"/>
            </p:cNvSpPr>
            <p:nvPr/>
          </p:nvSpPr>
          <p:spPr bwMode="auto">
            <a:xfrm>
              <a:off x="507339" y="5445107"/>
              <a:ext cx="9190336" cy="7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lang="zh-CN" altLang="en-US"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频率    </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902   928            2.4           2.4835               5.725                  5.850</a:t>
              </a:r>
              <a:endPar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l">
                <a:lnSpc>
                  <a:spcPct val="85000"/>
                </a:lnSpc>
              </a:pP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MHz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MHz</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GHz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GHz</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GHz</a:t>
              </a:r>
              <a:r>
                <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err="1">
                  <a:solidFill>
                    <a:srgbClr val="000099"/>
                  </a:solidFill>
                  <a:latin typeface="Times New Roman" panose="02020603050405020304" pitchFamily="18" charset="0"/>
                  <a:ea typeface="黑体" panose="02010609060101010101" pitchFamily="2" charset="-122"/>
                  <a:cs typeface="Times New Roman" panose="02020603050405020304" pitchFamily="18" charset="0"/>
                </a:rPr>
                <a:t>GHz</a:t>
              </a:r>
              <a:endParaRPr lang="en-US" altLang="zh-CN" sz="2400" b="1" dirty="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5" name="Line 7"/>
            <p:cNvSpPr>
              <a:spLocks noChangeShapeType="1"/>
            </p:cNvSpPr>
            <p:nvPr/>
          </p:nvSpPr>
          <p:spPr bwMode="auto">
            <a:xfrm>
              <a:off x="1396471" y="4062395"/>
              <a:ext cx="801422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6" name="Line 8"/>
            <p:cNvSpPr>
              <a:spLocks noChangeShapeType="1"/>
            </p:cNvSpPr>
            <p:nvPr/>
          </p:nvSpPr>
          <p:spPr bwMode="auto">
            <a:xfrm>
              <a:off x="1396471" y="5356207"/>
              <a:ext cx="801422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7" name="Rectangle 9"/>
            <p:cNvSpPr>
              <a:spLocks noChangeArrowheads="1"/>
            </p:cNvSpPr>
            <p:nvPr/>
          </p:nvSpPr>
          <p:spPr bwMode="auto">
            <a:xfrm>
              <a:off x="1792023" y="4062395"/>
              <a:ext cx="693077" cy="1293812"/>
            </a:xfrm>
            <a:prstGeom prst="rect">
              <a:avLst/>
            </a:prstGeom>
            <a:solidFill>
              <a:srgbClr val="B2B2B2"/>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8" name="Rectangle 10"/>
            <p:cNvSpPr>
              <a:spLocks noChangeArrowheads="1"/>
            </p:cNvSpPr>
            <p:nvPr/>
          </p:nvSpPr>
          <p:spPr bwMode="auto">
            <a:xfrm>
              <a:off x="3769783" y="4062395"/>
              <a:ext cx="1485900" cy="1293812"/>
            </a:xfrm>
            <a:prstGeom prst="rect">
              <a:avLst/>
            </a:prstGeom>
            <a:solidFill>
              <a:srgbClr val="B2B2B2"/>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79" name="Rectangle 11"/>
            <p:cNvSpPr>
              <a:spLocks noChangeArrowheads="1"/>
            </p:cNvSpPr>
            <p:nvPr/>
          </p:nvSpPr>
          <p:spPr bwMode="auto">
            <a:xfrm>
              <a:off x="7035669" y="4062395"/>
              <a:ext cx="2079228" cy="1293812"/>
            </a:xfrm>
            <a:prstGeom prst="rect">
              <a:avLst/>
            </a:prstGeom>
            <a:solidFill>
              <a:srgbClr val="B2B2B2"/>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80" name="Line 12"/>
            <p:cNvSpPr>
              <a:spLocks noChangeShapeType="1"/>
            </p:cNvSpPr>
            <p:nvPr/>
          </p:nvSpPr>
          <p:spPr bwMode="auto">
            <a:xfrm>
              <a:off x="1792023" y="3933807"/>
              <a:ext cx="693077"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81" name="Line 13"/>
            <p:cNvSpPr>
              <a:spLocks noChangeShapeType="1"/>
            </p:cNvSpPr>
            <p:nvPr/>
          </p:nvSpPr>
          <p:spPr bwMode="auto">
            <a:xfrm>
              <a:off x="3769783" y="3933807"/>
              <a:ext cx="148590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82" name="Line 14"/>
            <p:cNvSpPr>
              <a:spLocks noChangeShapeType="1"/>
            </p:cNvSpPr>
            <p:nvPr/>
          </p:nvSpPr>
          <p:spPr bwMode="auto">
            <a:xfrm>
              <a:off x="7035669" y="3933807"/>
              <a:ext cx="207922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14383" name="Text Box 15"/>
            <p:cNvSpPr txBox="1">
              <a:spLocks noChangeArrowheads="1"/>
            </p:cNvSpPr>
            <p:nvPr/>
          </p:nvSpPr>
          <p:spPr bwMode="auto">
            <a:xfrm>
              <a:off x="2925366" y="3735370"/>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endParaRPr>
            </a:p>
          </p:txBody>
        </p:sp>
        <p:sp>
          <p:nvSpPr>
            <p:cNvPr id="314384" name="Text Box 16"/>
            <p:cNvSpPr txBox="1">
              <a:spLocks noChangeArrowheads="1"/>
            </p:cNvSpPr>
            <p:nvPr/>
          </p:nvSpPr>
          <p:spPr bwMode="auto">
            <a:xfrm>
              <a:off x="2904729" y="4991082"/>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endParaRPr>
            </a:p>
          </p:txBody>
        </p:sp>
        <p:sp>
          <p:nvSpPr>
            <p:cNvPr id="314385" name="Text Box 17"/>
            <p:cNvSpPr txBox="1">
              <a:spLocks noChangeArrowheads="1"/>
            </p:cNvSpPr>
            <p:nvPr/>
          </p:nvSpPr>
          <p:spPr bwMode="auto">
            <a:xfrm>
              <a:off x="5890287" y="3706795"/>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endParaRPr>
            </a:p>
          </p:txBody>
        </p:sp>
        <p:sp>
          <p:nvSpPr>
            <p:cNvPr id="314386" name="Text Box 18"/>
            <p:cNvSpPr txBox="1">
              <a:spLocks noChangeArrowheads="1"/>
            </p:cNvSpPr>
            <p:nvPr/>
          </p:nvSpPr>
          <p:spPr bwMode="auto">
            <a:xfrm>
              <a:off x="5919523" y="5021245"/>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endParaRPr>
            </a:p>
          </p:txBody>
        </p:sp>
      </p:grpSp>
      <p:sp>
        <p:nvSpPr>
          <p:cNvPr id="3" name="矩形 2"/>
          <p:cNvSpPr/>
          <p:nvPr/>
        </p:nvSpPr>
        <p:spPr>
          <a:xfrm>
            <a:off x="507340" y="1196752"/>
            <a:ext cx="9054171" cy="1200329"/>
          </a:xfrm>
          <a:prstGeom prst="rect">
            <a:avLst/>
          </a:prstGeom>
          <a:solidFill>
            <a:srgbClr val="66FF66"/>
          </a:solidFill>
          <a:ln>
            <a:solidFill>
              <a:srgbClr val="000066"/>
            </a:solidFill>
          </a:ln>
        </p:spPr>
        <p:txBody>
          <a:bodyPr wrap="square">
            <a:spAutoFit/>
          </a:bodyPr>
          <a:lstStyle/>
          <a:p>
            <a:r>
              <a:rPr lang="zh-CN" altLang="zh-CN"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要使用某一段无线电频谱进行通信，通常必须得到本国政府有关无线电频谱管理机构的许可证。但是，也有一些无线电频段是可以自由使用的</a:t>
            </a:r>
            <a:r>
              <a:rPr lang="zh-CN" altLang="en-US"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。例如：</a:t>
            </a:r>
            <a:r>
              <a:rPr lang="en-US" altLang="zh-CN"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ISM</a:t>
            </a:r>
            <a:r>
              <a:rPr lang="zh-CN" altLang="en-US"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a:t>
            </a:r>
            <a:r>
              <a:rPr lang="zh-CN" altLang="zh-CN"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各国的</a:t>
            </a:r>
            <a:r>
              <a:rPr lang="en-US" altLang="zh-CN" sz="2400" b="1">
                <a:solidFill>
                  <a:srgbClr val="000066"/>
                </a:solidFill>
                <a:latin typeface="Times New Roman" panose="02020603050405020304" pitchFamily="18" charset="0"/>
                <a:ea typeface="黑体" panose="02010609060101010101" pitchFamily="2" charset="-122"/>
                <a:cs typeface="Times New Roman" panose="02020603050405020304" pitchFamily="18" charset="0"/>
              </a:rPr>
              <a:t> ISM </a:t>
            </a:r>
            <a:r>
              <a:rPr lang="zh-CN" altLang="zh-CN" sz="2400" b="1">
                <a:solidFill>
                  <a:srgbClr val="000066"/>
                </a:solidFill>
                <a:latin typeface="Times New Roman" panose="02020603050405020304" pitchFamily="18" charset="0"/>
                <a:ea typeface="黑体" panose="02010609060101010101" pitchFamily="2" charset="-122"/>
                <a:cs typeface="Times New Roman" panose="02020603050405020304" pitchFamily="18" charset="0"/>
              </a:rPr>
              <a:t>标准</a:t>
            </a:r>
            <a:r>
              <a:rPr lang="zh-CN" altLang="zh-CN"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有可能略有差别</a:t>
            </a:r>
            <a:r>
              <a:rPr lang="zh-CN" altLang="en-US"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rPr>
              <a:t>。</a:t>
            </a:r>
            <a:endParaRPr lang="zh-CN" altLang="en-US" sz="2400" b="1" dirty="0">
              <a:solidFill>
                <a:srgbClr val="000066"/>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矩形 4"/>
          <p:cNvSpPr/>
          <p:nvPr/>
        </p:nvSpPr>
        <p:spPr>
          <a:xfrm>
            <a:off x="2279328" y="5733256"/>
            <a:ext cx="5626000" cy="461665"/>
          </a:xfrm>
          <a:prstGeom prst="rect">
            <a:avLst/>
          </a:prstGeom>
        </p:spPr>
        <p:txBody>
          <a:bodyPr wrap="square">
            <a:spAutoFit/>
          </a:bodyPr>
          <a:lstStyle/>
          <a:p>
            <a:pPr algn="ct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无线局域网使用的</a:t>
            </a: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 ISM </a:t>
            </a: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频段</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14338B79-8FD5-46F1-8A19-651A319ADB19}"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cs typeface="Times New Roman" panose="02020603050405020304" pitchFamily="18" charset="0"/>
              </a:rPr>
              <a:t>无线移动通讯</a:t>
            </a:r>
            <a:endParaRPr lang="zh-CN" altLang="en-US" dirty="0">
              <a:latin typeface="Times New Roman" panose="02020603050405020304" pitchFamily="18" charset="0"/>
              <a:cs typeface="Times New Roman" panose="02020603050405020304" pitchFamily="18" charset="0"/>
            </a:endParaRPr>
          </a:p>
        </p:txBody>
      </p:sp>
      <p:pic>
        <p:nvPicPr>
          <p:cNvPr id="8192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4733" y="1444273"/>
            <a:ext cx="8666031"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920552" y="1916832"/>
            <a:ext cx="8712968" cy="3332816"/>
          </a:xfrm>
        </p:spPr>
        <p:txBody>
          <a:bodyPr/>
          <a:lstStyle/>
          <a:p>
            <a:pPr>
              <a:lnSpc>
                <a:spcPct val="120000"/>
              </a:lnSpc>
            </a:pPr>
            <a:r>
              <a:rPr lang="zh-CN" altLang="en-US" sz="2800" dirty="0">
                <a:solidFill>
                  <a:srgbClr val="0000CC"/>
                </a:solidFill>
                <a:latin typeface="Times New Roman" panose="02020603050405020304" pitchFamily="18" charset="0"/>
                <a:cs typeface="Times New Roman" panose="02020603050405020304" pitchFamily="18" charset="0"/>
              </a:rPr>
              <a:t>数据 </a:t>
            </a:r>
            <a:r>
              <a:rPr lang="en-US" altLang="zh-CN" sz="2800" dirty="0">
                <a:solidFill>
                  <a:srgbClr val="0000CC"/>
                </a:solidFill>
                <a:latin typeface="Times New Roman" panose="02020603050405020304" pitchFamily="18" charset="0"/>
                <a:cs typeface="Times New Roman" panose="02020603050405020304" pitchFamily="18" charset="0"/>
              </a:rPr>
              <a:t>(data) </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运送消息的实体。</a:t>
            </a:r>
            <a:endParaRPr lang="zh-CN" altLang="en-US" sz="2800" dirty="0">
              <a:latin typeface="Times New Roman" panose="02020603050405020304" pitchFamily="18" charset="0"/>
              <a:cs typeface="Times New Roman" panose="02020603050405020304" pitchFamily="18" charset="0"/>
            </a:endParaRPr>
          </a:p>
          <a:p>
            <a:pPr>
              <a:lnSpc>
                <a:spcPct val="120000"/>
              </a:lnSpc>
            </a:pPr>
            <a:r>
              <a:rPr lang="zh-CN" altLang="en-US" sz="2800" dirty="0">
                <a:solidFill>
                  <a:srgbClr val="0000CC"/>
                </a:solidFill>
                <a:latin typeface="Times New Roman" panose="02020603050405020304" pitchFamily="18" charset="0"/>
                <a:cs typeface="Times New Roman" panose="02020603050405020304" pitchFamily="18" charset="0"/>
              </a:rPr>
              <a:t>信号 </a:t>
            </a:r>
            <a:r>
              <a:rPr lang="en-US" altLang="zh-CN" sz="2800" dirty="0">
                <a:solidFill>
                  <a:srgbClr val="0000CC"/>
                </a:solidFill>
                <a:latin typeface="Times New Roman" panose="02020603050405020304" pitchFamily="18" charset="0"/>
                <a:cs typeface="Times New Roman" panose="02020603050405020304" pitchFamily="18" charset="0"/>
              </a:rPr>
              <a:t>(signal) </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数据的电气的或电磁的表现。 </a:t>
            </a:r>
            <a:endParaRPr lang="zh-CN" altLang="en-US" sz="2800" dirty="0">
              <a:latin typeface="Times New Roman" panose="02020603050405020304" pitchFamily="18" charset="0"/>
              <a:cs typeface="Times New Roman" panose="02020603050405020304" pitchFamily="18" charset="0"/>
            </a:endParaRPr>
          </a:p>
          <a:p>
            <a:pPr>
              <a:lnSpc>
                <a:spcPct val="120000"/>
              </a:lnSpc>
            </a:pPr>
            <a:r>
              <a:rPr lang="zh-CN" altLang="en-US" sz="2800" dirty="0">
                <a:solidFill>
                  <a:srgbClr val="0000CC"/>
                </a:solidFill>
                <a:latin typeface="Times New Roman" panose="02020603050405020304" pitchFamily="18" charset="0"/>
                <a:cs typeface="Times New Roman" panose="02020603050405020304" pitchFamily="18" charset="0"/>
              </a:rPr>
              <a:t>模拟信号 </a:t>
            </a:r>
            <a:r>
              <a:rPr lang="en-US" altLang="zh-CN" sz="2800" dirty="0">
                <a:solidFill>
                  <a:srgbClr val="0000CC"/>
                </a:solidFill>
                <a:latin typeface="Times New Roman" panose="02020603050405020304" pitchFamily="18" charset="0"/>
                <a:cs typeface="Times New Roman" panose="02020603050405020304" pitchFamily="18" charset="0"/>
              </a:rPr>
              <a:t>(analogous signal) </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代表消息的参数的取值是连续的。 </a:t>
            </a:r>
            <a:endParaRPr lang="zh-CN" altLang="en-US" sz="2800" dirty="0">
              <a:latin typeface="Times New Roman" panose="02020603050405020304" pitchFamily="18" charset="0"/>
              <a:cs typeface="Times New Roman" panose="02020603050405020304" pitchFamily="18" charset="0"/>
            </a:endParaRPr>
          </a:p>
          <a:p>
            <a:pPr>
              <a:lnSpc>
                <a:spcPct val="120000"/>
              </a:lnSpc>
            </a:pPr>
            <a:r>
              <a:rPr lang="zh-CN" altLang="en-US" sz="2800" dirty="0">
                <a:solidFill>
                  <a:srgbClr val="0000CC"/>
                </a:solidFill>
                <a:latin typeface="Times New Roman" panose="02020603050405020304" pitchFamily="18" charset="0"/>
                <a:cs typeface="Times New Roman" panose="02020603050405020304" pitchFamily="18" charset="0"/>
              </a:rPr>
              <a:t>数字信号 </a:t>
            </a:r>
            <a:r>
              <a:rPr lang="en-US" altLang="zh-CN" sz="2800" dirty="0">
                <a:solidFill>
                  <a:srgbClr val="0000CC"/>
                </a:solidFill>
                <a:latin typeface="Times New Roman" panose="02020603050405020304" pitchFamily="18" charset="0"/>
                <a:cs typeface="Times New Roman" panose="02020603050405020304" pitchFamily="18" charset="0"/>
              </a:rPr>
              <a:t>(digital signal) </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代表消息的参数的取值是离散的。 </a:t>
            </a:r>
            <a:endParaRPr lang="zh-CN" altLang="en-US" sz="2800" dirty="0">
              <a:latin typeface="Times New Roman" panose="02020603050405020304" pitchFamily="18" charset="0"/>
              <a:cs typeface="Times New Roman" panose="02020603050405020304" pitchFamily="18" charset="0"/>
            </a:endParaRPr>
          </a:p>
          <a:p>
            <a:pPr>
              <a:lnSpc>
                <a:spcPct val="120000"/>
              </a:lnSpc>
            </a:pPr>
            <a:r>
              <a:rPr lang="zh-CN" altLang="en-US" sz="2800" dirty="0">
                <a:solidFill>
                  <a:srgbClr val="0000CC"/>
                </a:solidFill>
                <a:latin typeface="Times New Roman" panose="02020603050405020304" pitchFamily="18" charset="0"/>
                <a:cs typeface="Times New Roman" panose="02020603050405020304" pitchFamily="18" charset="0"/>
              </a:rPr>
              <a:t>码元 </a:t>
            </a:r>
            <a:r>
              <a:rPr lang="en-US" altLang="zh-CN" sz="2800" dirty="0">
                <a:solidFill>
                  <a:srgbClr val="0000CC"/>
                </a:solidFill>
                <a:latin typeface="Times New Roman" panose="02020603050405020304" pitchFamily="18" charset="0"/>
                <a:cs typeface="Times New Roman" panose="02020603050405020304" pitchFamily="18" charset="0"/>
              </a:rPr>
              <a:t>(code) </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在使用时间域（或简称为时域）的波形表示数字信号时，代表不同离散数值的基本波形。</a:t>
            </a:r>
            <a:endParaRPr lang="zh-CN" altLang="en-US" sz="2800" dirty="0">
              <a:latin typeface="Times New Roman" panose="02020603050405020304" pitchFamily="18" charset="0"/>
              <a:cs typeface="Times New Roman" panose="02020603050405020304" pitchFamily="18" charset="0"/>
            </a:endParaRPr>
          </a:p>
        </p:txBody>
      </p:sp>
      <p:sp>
        <p:nvSpPr>
          <p:cNvPr id="6" name="标题 6"/>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常用术语</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cs typeface="Times New Roman" panose="02020603050405020304" pitchFamily="18" charset="0"/>
              </a:rPr>
              <a:t>微波技术</a:t>
            </a:r>
            <a:endParaRPr lang="zh-CN" altLang="en-US" dirty="0">
              <a:latin typeface="Times New Roman" panose="02020603050405020304" pitchFamily="18" charset="0"/>
              <a:cs typeface="Times New Roman" panose="02020603050405020304" pitchFamily="18" charset="0"/>
            </a:endParaRPr>
          </a:p>
        </p:txBody>
      </p:sp>
      <p:sp>
        <p:nvSpPr>
          <p:cNvPr id="82947" name="Text Box 3"/>
          <p:cNvSpPr txBox="1">
            <a:spLocks noChangeArrowheads="1"/>
          </p:cNvSpPr>
          <p:nvPr/>
        </p:nvSpPr>
        <p:spPr bwMode="auto">
          <a:xfrm>
            <a:off x="818621" y="1557339"/>
            <a:ext cx="826875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微波通信系统可分为地面微波中继系统和卫星微波系统，两者之间的功能相似，但通信能力有很大区别。</a:t>
            </a:r>
            <a:endParaRPr lang="zh-CN" altLang="en-US" sz="2600" dirty="0">
              <a:latin typeface="Times New Roman" panose="02020603050405020304" pitchFamily="18" charset="0"/>
              <a:ea typeface="+mn-ea"/>
              <a:cs typeface="Times New Roman" panose="02020603050405020304" pitchFamily="18" charset="0"/>
            </a:endParaRPr>
          </a:p>
        </p:txBody>
      </p:sp>
      <p:pic>
        <p:nvPicPr>
          <p:cNvPr id="829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7677" y="2708276"/>
            <a:ext cx="301307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9" name="Text Box 5"/>
          <p:cNvSpPr txBox="1">
            <a:spLocks noChangeArrowheads="1"/>
          </p:cNvSpPr>
          <p:nvPr/>
        </p:nvSpPr>
        <p:spPr bwMode="auto">
          <a:xfrm>
            <a:off x="818621" y="2462214"/>
            <a:ext cx="4992556"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地面微波系统由视距范围内的两个相互对准方向的抛物面天线组成，由于微波在空间是直线传输，而地球表面是个曲面，因此地面传输的距离受到限制，一般在</a:t>
            </a:r>
            <a:r>
              <a:rPr lang="en-US" altLang="zh-CN" sz="2600" dirty="0">
                <a:latin typeface="Times New Roman" panose="02020603050405020304" pitchFamily="18" charset="0"/>
                <a:ea typeface="+mn-ea"/>
                <a:cs typeface="Times New Roman" panose="02020603050405020304" pitchFamily="18" charset="0"/>
              </a:rPr>
              <a:t>50 km</a:t>
            </a:r>
            <a:r>
              <a:rPr lang="zh-CN" altLang="en-US" sz="2600" dirty="0">
                <a:latin typeface="Times New Roman" panose="02020603050405020304" pitchFamily="18" charset="0"/>
                <a:ea typeface="+mn-ea"/>
                <a:cs typeface="Times New Roman" panose="02020603050405020304" pitchFamily="18" charset="0"/>
              </a:rPr>
              <a:t>左右。若采用</a:t>
            </a:r>
            <a:r>
              <a:rPr lang="en-US" altLang="zh-CN" sz="2600" dirty="0">
                <a:latin typeface="Times New Roman" panose="02020603050405020304" pitchFamily="18" charset="0"/>
                <a:ea typeface="+mn-ea"/>
                <a:cs typeface="Times New Roman" panose="02020603050405020304" pitchFamily="18" charset="0"/>
              </a:rPr>
              <a:t>100 m</a:t>
            </a:r>
            <a:r>
              <a:rPr lang="zh-CN" altLang="en-US" sz="2600" dirty="0">
                <a:latin typeface="Times New Roman" panose="02020603050405020304" pitchFamily="18" charset="0"/>
                <a:ea typeface="+mn-ea"/>
                <a:cs typeface="Times New Roman" panose="02020603050405020304" pitchFamily="18" charset="0"/>
              </a:rPr>
              <a:t>的天线塔，则距离可增加到</a:t>
            </a:r>
            <a:r>
              <a:rPr lang="en-US" altLang="zh-CN" sz="2600" dirty="0">
                <a:latin typeface="Times New Roman" panose="02020603050405020304" pitchFamily="18" charset="0"/>
                <a:ea typeface="+mn-ea"/>
                <a:cs typeface="Times New Roman" panose="02020603050405020304" pitchFamily="18" charset="0"/>
              </a:rPr>
              <a:t>100 km</a:t>
            </a:r>
            <a:r>
              <a:rPr lang="zh-CN" altLang="en-US" sz="2600" dirty="0">
                <a:latin typeface="Times New Roman" panose="02020603050405020304" pitchFamily="18" charset="0"/>
                <a:ea typeface="+mn-ea"/>
                <a:cs typeface="Times New Roman" panose="02020603050405020304" pitchFamily="18" charset="0"/>
              </a:rPr>
              <a:t>。</a:t>
            </a:r>
            <a:endParaRPr lang="zh-CN" altLang="en-US" sz="2600" dirty="0">
              <a:latin typeface="Times New Roman" panose="02020603050405020304" pitchFamily="18" charset="0"/>
              <a:ea typeface="+mn-ea"/>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zh-CN" altLang="en-US"/>
              <a:t>地面微波中继</a:t>
            </a:r>
            <a:endParaRPr lang="zh-CN" altLang="en-US"/>
          </a:p>
        </p:txBody>
      </p:sp>
      <p:sp>
        <p:nvSpPr>
          <p:cNvPr id="83971" name="Text Box 3"/>
          <p:cNvSpPr txBox="1">
            <a:spLocks noChangeArrowheads="1"/>
          </p:cNvSpPr>
          <p:nvPr/>
        </p:nvSpPr>
        <p:spPr bwMode="auto">
          <a:xfrm>
            <a:off x="1004722" y="1196752"/>
            <a:ext cx="826875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为实现远距离通信，必须在一条无线通信信道的两个终端之间建立若干个中继站。中继站把前一站送来的信号经过放大后再传送到下一站，这种传递不断持续下去就可以实现视线被地表切断的两个站点间的传输 </a:t>
            </a:r>
            <a:endParaRPr lang="zh-CN" altLang="en-US" sz="2600" dirty="0">
              <a:latin typeface="+mn-lt"/>
              <a:ea typeface="+mn-ea"/>
            </a:endParaRPr>
          </a:p>
        </p:txBody>
      </p:sp>
      <p:pic>
        <p:nvPicPr>
          <p:cNvPr id="839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3984" y="2852936"/>
            <a:ext cx="8779536"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cs typeface="Times New Roman" panose="02020603050405020304" pitchFamily="18" charset="0"/>
              </a:rPr>
              <a:t>卫星通信</a:t>
            </a:r>
            <a:endParaRPr lang="zh-CN" altLang="en-US" dirty="0">
              <a:latin typeface="Times New Roman" panose="02020603050405020304" pitchFamily="18" charset="0"/>
              <a:cs typeface="Times New Roman" panose="02020603050405020304" pitchFamily="18" charset="0"/>
            </a:endParaRPr>
          </a:p>
        </p:txBody>
      </p:sp>
      <p:sp>
        <p:nvSpPr>
          <p:cNvPr id="84995" name="Text Box 3"/>
          <p:cNvSpPr txBox="1">
            <a:spLocks noChangeArrowheads="1"/>
          </p:cNvSpPr>
          <p:nvPr/>
        </p:nvSpPr>
        <p:spPr bwMode="auto">
          <a:xfrm>
            <a:off x="1064568" y="1340768"/>
            <a:ext cx="8268758" cy="129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hangingPunct="1">
              <a:spcBef>
                <a:spcPct val="20000"/>
              </a:spcBef>
              <a:spcAft>
                <a:spcPts val="600"/>
              </a:spcAft>
              <a:buClr>
                <a:srgbClr val="1287C3"/>
              </a:buClr>
              <a:buSzPct val="145000"/>
              <a:buFont typeface="Arial" panose="020B0604020202020204" pitchFamily="34" charset="0"/>
              <a:buNone/>
            </a:pPr>
            <a:r>
              <a:rPr lang="zh-CN" altLang="en-US" sz="2600" dirty="0">
                <a:latin typeface="Times New Roman" panose="02020603050405020304" pitchFamily="18" charset="0"/>
                <a:ea typeface="+mn-ea"/>
                <a:cs typeface="Times New Roman" panose="02020603050405020304" pitchFamily="18" charset="0"/>
              </a:rPr>
              <a:t>卫星通信是利用卫星上的微波天线接收地面发送站发送的信号，经过放大后再转发给地面接收站，通信卫星可看作是悬在太空中的微波中继站。</a:t>
            </a:r>
            <a:endParaRPr lang="zh-CN" altLang="en-US" sz="2600" dirty="0">
              <a:latin typeface="Times New Roman" panose="02020603050405020304" pitchFamily="18" charset="0"/>
              <a:ea typeface="+mn-ea"/>
              <a:cs typeface="Times New Roman" panose="02020603050405020304" pitchFamily="18" charset="0"/>
            </a:endParaRPr>
          </a:p>
        </p:txBody>
      </p:sp>
      <p:pic>
        <p:nvPicPr>
          <p:cNvPr id="849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36307" y="3213101"/>
            <a:ext cx="5169694"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92640" name="Group 128"/>
          <p:cNvGraphicFramePr>
            <a:graphicFrameLocks noGrp="1"/>
          </p:cNvGraphicFramePr>
          <p:nvPr/>
        </p:nvGraphicFramePr>
        <p:xfrm>
          <a:off x="587946" y="2780928"/>
          <a:ext cx="4437062" cy="2468652"/>
        </p:xfrm>
        <a:graphic>
          <a:graphicData uri="http://schemas.openxmlformats.org/drawingml/2006/table">
            <a:tbl>
              <a:tblPr/>
              <a:tblGrid>
                <a:gridCol w="698235"/>
                <a:gridCol w="1783423"/>
                <a:gridCol w="1955404"/>
              </a:tblGrid>
              <a:tr h="365709">
                <a:tc gridSpan="3">
                  <a:txBody>
                    <a:bodyPr/>
                    <a:lstStyle/>
                    <a:p>
                      <a:pPr marL="0" marR="0" lvl="0" indent="0" algn="ctr"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商业卫星通信波段</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hMerge="1">
                  <a:tcPr/>
                </a:tc>
                <a:tc hMerge="1">
                  <a:tcPr/>
                </a:tc>
              </a:tr>
              <a:tr h="640016">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波段</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上行频段</a:t>
                      </a:r>
                      <a:b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b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GHz</a:t>
                      </a: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下行频段</a:t>
                      </a:r>
                      <a:b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b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GHz</a:t>
                      </a: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r>
              <a:tr h="365709">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L</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1.6465</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1.66</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1.545</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1.5585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r>
              <a:tr h="365709">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C</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5.925</a:t>
                      </a:r>
                      <a:r>
                        <a:rPr kumimoji="0" lang="zh-CN" altLang="en-US" sz="1800" b="1" i="0" u="none" strike="noStrike" cap="none" normalizeH="0" baseline="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6.425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3.7</a:t>
                      </a:r>
                      <a:r>
                        <a:rPr kumimoji="0" lang="zh-CN" altLang="en-US" sz="1800" b="1" i="0" u="none" strike="noStrike" cap="none" normalizeH="0" baseline="0" dirty="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4.2</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r>
              <a:tr h="365709">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Ku</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14.0</a:t>
                      </a:r>
                      <a:r>
                        <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14.5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11.7</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12.2</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r>
              <a:tr h="365709">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Ka</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27.5</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30.5</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17.7</a:t>
                      </a:r>
                      <a:r>
                        <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21.7</a:t>
                      </a:r>
                      <a:endParaRPr kumimoji="0" lang="zh-CN" altLang="en-US" sz="18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99060" marR="99060" marT="45701" marB="45701" anchor="ctr" horzOverflow="overflow">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FFF99"/>
                    </a:solid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卫星通信</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063978" y="1844824"/>
            <a:ext cx="8346723" cy="3332816"/>
          </a:xfrm>
        </p:spPr>
        <p:txBody>
          <a:bodyPr/>
          <a:lstStyle/>
          <a:p>
            <a:r>
              <a:rPr lang="zh-CN" altLang="en-US" dirty="0">
                <a:latin typeface="Times New Roman" panose="02020603050405020304" pitchFamily="18" charset="0"/>
                <a:cs typeface="Times New Roman" panose="02020603050405020304" pitchFamily="18" charset="0"/>
              </a:rPr>
              <a:t>地球同步轨道卫星（</a:t>
            </a:r>
            <a:r>
              <a:rPr lang="en-US" altLang="zh-CN" dirty="0" err="1">
                <a:latin typeface="Times New Roman" panose="02020603050405020304" pitchFamily="18" charset="0"/>
                <a:cs typeface="Times New Roman" panose="02020603050405020304" pitchFamily="18" charset="0"/>
              </a:rPr>
              <a:t>GSO,Geostationary</a:t>
            </a:r>
            <a:r>
              <a:rPr lang="en-US" altLang="zh-CN" dirty="0">
                <a:latin typeface="Times New Roman" panose="02020603050405020304" pitchFamily="18" charset="0"/>
                <a:cs typeface="Times New Roman" panose="02020603050405020304" pitchFamily="18" charset="0"/>
              </a:rPr>
              <a:t> Earth Orbit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        在赤道圆形轨道上方</a:t>
            </a:r>
            <a:r>
              <a:rPr lang="en-US" altLang="zh-CN" sz="2000" dirty="0">
                <a:latin typeface="Times New Roman" panose="02020603050405020304" pitchFamily="18" charset="0"/>
                <a:cs typeface="Times New Roman" panose="02020603050405020304" pitchFamily="18" charset="0"/>
              </a:rPr>
              <a:t>35800km</a:t>
            </a:r>
            <a:r>
              <a:rPr lang="zh-CN" altLang="en-US" sz="2000" dirty="0">
                <a:latin typeface="Times New Roman" panose="02020603050405020304" pitchFamily="18" charset="0"/>
                <a:cs typeface="Times New Roman" panose="02020603050405020304" pitchFamily="18" charset="0"/>
              </a:rPr>
              <a:t>。应用于通讯、气象、广播电视、导弹预警、数据中继等。</a:t>
            </a:r>
            <a:endParaRPr lang="en-US" altLang="zh-CN" sz="2000"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中地球轨道卫星（</a:t>
            </a:r>
            <a:r>
              <a:rPr lang="en-US" altLang="zh-CN" dirty="0" err="1">
                <a:latin typeface="Times New Roman" panose="02020603050405020304" pitchFamily="18" charset="0"/>
                <a:cs typeface="Times New Roman" panose="02020603050405020304" pitchFamily="18" charset="0"/>
              </a:rPr>
              <a:t>MEO,Medium</a:t>
            </a:r>
            <a:r>
              <a:rPr lang="en-US" altLang="zh-CN" dirty="0">
                <a:latin typeface="Times New Roman" panose="02020603050405020304" pitchFamily="18" charset="0"/>
                <a:cs typeface="Times New Roman" panose="02020603050405020304" pitchFamily="18" charset="0"/>
              </a:rPr>
              <a:t> Earth Orbit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应用于导航，</a:t>
            </a:r>
            <a:r>
              <a:rPr lang="en-US" altLang="zh-CN" sz="2000" dirty="0">
                <a:latin typeface="Times New Roman" panose="02020603050405020304" pitchFamily="18" charset="0"/>
                <a:cs typeface="Times New Roman" panose="02020603050405020304" pitchFamily="18" charset="0"/>
              </a:rPr>
              <a:t>GLONASS</a:t>
            </a:r>
            <a:r>
              <a:rPr lang="zh-CN" altLang="en-US" sz="2000" dirty="0">
                <a:latin typeface="Times New Roman" panose="02020603050405020304" pitchFamily="18" charset="0"/>
                <a:cs typeface="Times New Roman" panose="02020603050405020304" pitchFamily="18" charset="0"/>
              </a:rPr>
              <a:t>（俄罗斯的全球定位系统）、</a:t>
            </a:r>
            <a:r>
              <a:rPr lang="en-US" altLang="zh-CN" sz="2000" dirty="0">
                <a:latin typeface="Times New Roman" panose="02020603050405020304" pitchFamily="18" charset="0"/>
                <a:cs typeface="Times New Roman" panose="02020603050405020304" pitchFamily="18" charset="0"/>
              </a:rPr>
              <a:t>GPS</a:t>
            </a:r>
            <a:r>
              <a:rPr lang="zh-CN" altLang="en-US" sz="2000" dirty="0">
                <a:latin typeface="Times New Roman" panose="02020603050405020304" pitchFamily="18" charset="0"/>
                <a:cs typeface="Times New Roman" panose="02020603050405020304" pitchFamily="18" charset="0"/>
              </a:rPr>
              <a:t>（美国）、 </a:t>
            </a:r>
            <a:r>
              <a:rPr lang="en-US" altLang="zh-CN" sz="2000" dirty="0">
                <a:latin typeface="Times New Roman" panose="02020603050405020304" pitchFamily="18" charset="0"/>
                <a:cs typeface="Times New Roman" panose="02020603050405020304" pitchFamily="18" charset="0"/>
              </a:rPr>
              <a:t>COMPASS</a:t>
            </a:r>
            <a:r>
              <a:rPr lang="zh-CN" altLang="en-US" sz="2000" dirty="0">
                <a:latin typeface="Times New Roman" panose="02020603050405020304" pitchFamily="18" charset="0"/>
                <a:cs typeface="Times New Roman" panose="02020603050405020304" pitchFamily="18" charset="0"/>
              </a:rPr>
              <a:t>（即北斗，中国）的</a:t>
            </a:r>
            <a:r>
              <a:rPr lang="zh-CN" altLang="en-US" sz="2000" b="1" dirty="0">
                <a:latin typeface="Times New Roman" panose="02020603050405020304" pitchFamily="18" charset="0"/>
                <a:cs typeface="Times New Roman" panose="02020603050405020304" pitchFamily="18" charset="0"/>
              </a:rPr>
              <a:t>一部分</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Galileo</a:t>
            </a:r>
            <a:r>
              <a:rPr lang="zh-CN" altLang="en-US" sz="2000" dirty="0">
                <a:latin typeface="Times New Roman" panose="02020603050405020304" pitchFamily="18" charset="0"/>
                <a:cs typeface="Times New Roman" panose="02020603050405020304" pitchFamily="18" charset="0"/>
              </a:rPr>
              <a:t>（欧洲）的卫星都运行在地球中轨道，高度分别为</a:t>
            </a:r>
            <a:r>
              <a:rPr lang="en-US" altLang="zh-CN" sz="2000" dirty="0">
                <a:latin typeface="Times New Roman" panose="02020603050405020304" pitchFamily="18" charset="0"/>
                <a:cs typeface="Times New Roman" panose="02020603050405020304" pitchFamily="18" charset="0"/>
              </a:rPr>
              <a:t>19,100km</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20,200km</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21,500km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23222km</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北斗于</a:t>
            </a:r>
            <a:r>
              <a:rPr lang="en-US" altLang="zh-CN" sz="2000" dirty="0">
                <a:latin typeface="Times New Roman" panose="02020603050405020304" pitchFamily="18" charset="0"/>
                <a:cs typeface="Times New Roman" panose="02020603050405020304" pitchFamily="18" charset="0"/>
              </a:rPr>
              <a:t>2018.12.27</a:t>
            </a:r>
            <a:r>
              <a:rPr lang="zh-CN" altLang="en-US" sz="2000" dirty="0">
                <a:latin typeface="Times New Roman" panose="02020603050405020304" pitchFamily="18" charset="0"/>
                <a:cs typeface="Times New Roman" panose="02020603050405020304" pitchFamily="18" charset="0"/>
              </a:rPr>
              <a:t>正式提供全球范围定位服务。定位精度</a:t>
            </a:r>
            <a:r>
              <a:rPr lang="en-US" altLang="zh-CN" sz="2000" dirty="0">
                <a:latin typeface="Times New Roman" panose="02020603050405020304" pitchFamily="18" charset="0"/>
                <a:cs typeface="Times New Roman" panose="02020603050405020304" pitchFamily="18" charset="0"/>
              </a:rPr>
              <a:t>5~10</a:t>
            </a:r>
            <a:r>
              <a:rPr lang="zh-CN" altLang="en-US" sz="2000" dirty="0">
                <a:latin typeface="Times New Roman" panose="02020603050405020304" pitchFamily="18" charset="0"/>
                <a:cs typeface="Times New Roman" panose="02020603050405020304" pitchFamily="18" charset="0"/>
              </a:rPr>
              <a:t>米。</a:t>
            </a:r>
            <a:endParaRPr lang="en-US" altLang="zh-CN" sz="2000"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低地球轨道卫星  （</a:t>
            </a:r>
            <a:r>
              <a:rPr lang="en-US" altLang="zh-CN" dirty="0" err="1">
                <a:latin typeface="Times New Roman" panose="02020603050405020304" pitchFamily="18" charset="0"/>
                <a:cs typeface="Times New Roman" panose="02020603050405020304" pitchFamily="18" charset="0"/>
              </a:rPr>
              <a:t>LEO,Low</a:t>
            </a:r>
            <a:r>
              <a:rPr lang="en-US" altLang="zh-CN" dirty="0">
                <a:latin typeface="Times New Roman" panose="02020603050405020304" pitchFamily="18" charset="0"/>
                <a:cs typeface="Times New Roman" panose="02020603050405020304" pitchFamily="18" charset="0"/>
              </a:rPr>
              <a:t> Earth </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由</a:t>
            </a:r>
            <a:r>
              <a:rPr lang="en-US" altLang="zh-CN" sz="2000" dirty="0" err="1">
                <a:latin typeface="Times New Roman" panose="02020603050405020304" pitchFamily="18" charset="0"/>
                <a:cs typeface="Times New Roman" panose="02020603050405020304" pitchFamily="18" charset="0"/>
              </a:rPr>
              <a:t>Motorla</a:t>
            </a:r>
            <a:r>
              <a:rPr lang="zh-CN" altLang="en-US" sz="2000" dirty="0">
                <a:latin typeface="Times New Roman" panose="02020603050405020304" pitchFamily="18" charset="0"/>
                <a:cs typeface="Times New Roman" panose="02020603050405020304" pitchFamily="18" charset="0"/>
              </a:rPr>
              <a:t>公司建成，包括</a:t>
            </a:r>
            <a:r>
              <a:rPr lang="en-US" altLang="zh-CN" sz="2000" dirty="0">
                <a:latin typeface="Times New Roman" panose="02020603050405020304" pitchFamily="18" charset="0"/>
                <a:cs typeface="Times New Roman" panose="02020603050405020304" pitchFamily="18" charset="0"/>
              </a:rPr>
              <a:t>66</a:t>
            </a:r>
            <a:r>
              <a:rPr lang="zh-CN" altLang="en-US" sz="2000" dirty="0">
                <a:latin typeface="Times New Roman" panose="02020603050405020304" pitchFamily="18" charset="0"/>
                <a:cs typeface="Times New Roman" panose="02020603050405020304" pitchFamily="18" charset="0"/>
              </a:rPr>
              <a:t>颗轨道高度为</a:t>
            </a:r>
            <a:r>
              <a:rPr lang="en-US" altLang="zh-CN" sz="2000" dirty="0">
                <a:latin typeface="Times New Roman" panose="02020603050405020304" pitchFamily="18" charset="0"/>
                <a:cs typeface="Times New Roman" panose="02020603050405020304" pitchFamily="18" charset="0"/>
              </a:rPr>
              <a:t>750km</a:t>
            </a:r>
            <a:r>
              <a:rPr lang="zh-CN" altLang="en-US" sz="2000" dirty="0">
                <a:latin typeface="Times New Roman" panose="02020603050405020304" pitchFamily="18" charset="0"/>
                <a:cs typeface="Times New Roman" panose="02020603050405020304" pitchFamily="18" charset="0"/>
              </a:rPr>
              <a:t>的卫星</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“铱计划”，可提供语音、数据、寻呼、传真和导航服务。</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地球同步卫星</a:t>
            </a:r>
            <a:endParaRPr lang="zh-CN" altLang="en-US">
              <a:latin typeface="Times New Roman" panose="02020603050405020304" pitchFamily="18" charset="0"/>
              <a:cs typeface="Times New Roman" panose="02020603050405020304" pitchFamily="18" charset="0"/>
            </a:endParaRPr>
          </a:p>
        </p:txBody>
      </p:sp>
      <p:sp>
        <p:nvSpPr>
          <p:cNvPr id="86019" name="Text Box 3"/>
          <p:cNvSpPr txBox="1">
            <a:spLocks noChangeArrowheads="1"/>
          </p:cNvSpPr>
          <p:nvPr/>
        </p:nvSpPr>
        <p:spPr bwMode="auto">
          <a:xfrm>
            <a:off x="860706" y="1340768"/>
            <a:ext cx="8268758" cy="104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与地面站相对固定位置</a:t>
            </a:r>
            <a:endParaRPr lang="zh-CN" altLang="en-US" sz="2600" dirty="0">
              <a:latin typeface="Times New Roman" panose="02020603050405020304" pitchFamily="18" charset="0"/>
              <a:ea typeface="+mn-ea"/>
              <a:cs typeface="Times New Roman" panose="02020603050405020304" pitchFamily="18" charset="0"/>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使用</a:t>
            </a:r>
            <a:r>
              <a:rPr lang="en-US" altLang="zh-CN" sz="2600" dirty="0">
                <a:latin typeface="Times New Roman" panose="02020603050405020304" pitchFamily="18" charset="0"/>
                <a:ea typeface="+mn-ea"/>
                <a:cs typeface="Times New Roman" panose="02020603050405020304" pitchFamily="18" charset="0"/>
              </a:rPr>
              <a:t>3</a:t>
            </a:r>
            <a:r>
              <a:rPr lang="zh-CN" altLang="en-US" sz="2600" dirty="0">
                <a:latin typeface="Times New Roman" panose="02020603050405020304" pitchFamily="18" charset="0"/>
                <a:ea typeface="+mn-ea"/>
                <a:cs typeface="Times New Roman" panose="02020603050405020304" pitchFamily="18" charset="0"/>
              </a:rPr>
              <a:t>个卫星覆盖全球</a:t>
            </a:r>
            <a:endParaRPr lang="zh-CN" altLang="en-US" sz="2600" dirty="0">
              <a:latin typeface="Times New Roman" panose="02020603050405020304" pitchFamily="18" charset="0"/>
              <a:ea typeface="+mn-ea"/>
              <a:cs typeface="Times New Roman" panose="02020603050405020304" pitchFamily="18" charset="0"/>
            </a:endParaRPr>
          </a:p>
        </p:txBody>
      </p:sp>
      <p:pic>
        <p:nvPicPr>
          <p:cNvPr id="860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5758" y="2420938"/>
            <a:ext cx="5716588"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cs typeface="Times New Roman" panose="02020603050405020304" pitchFamily="18" charset="0"/>
              </a:rPr>
              <a:t>红外线、蓝牙和激光技术</a:t>
            </a:r>
            <a:endParaRPr lang="zh-CN" altLang="en-US" dirty="0">
              <a:latin typeface="Times New Roman" panose="02020603050405020304" pitchFamily="18" charset="0"/>
              <a:cs typeface="Times New Roman" panose="02020603050405020304" pitchFamily="18" charset="0"/>
            </a:endParaRPr>
          </a:p>
        </p:txBody>
      </p:sp>
      <p:sp>
        <p:nvSpPr>
          <p:cNvPr id="87043" name="Text Box 3"/>
          <p:cNvSpPr txBox="1">
            <a:spLocks noChangeArrowheads="1"/>
          </p:cNvSpPr>
          <p:nvPr/>
        </p:nvSpPr>
        <p:spPr bwMode="auto">
          <a:xfrm>
            <a:off x="818621" y="1124744"/>
            <a:ext cx="8268758" cy="494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11200" indent="-2540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蓝牙传输</a:t>
            </a:r>
            <a:endParaRPr lang="en-US" altLang="zh-CN" sz="26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solidFill>
                  <a:prstClr val="black"/>
                </a:solidFill>
                <a:latin typeface="Times New Roman" panose="02020603050405020304" pitchFamily="18" charset="0"/>
                <a:ea typeface="华文楷体" panose="02010600040101010101" charset="-122"/>
                <a:cs typeface="Times New Roman" panose="02020603050405020304" pitchFamily="18" charset="0"/>
              </a:rPr>
              <a:t>用于智能设备连接及遥控器</a:t>
            </a:r>
            <a:endParaRPr lang="zh-CN" altLang="en-US" sz="2600" dirty="0">
              <a:latin typeface="Times New Roman" panose="02020603050405020304" pitchFamily="18" charset="0"/>
              <a:ea typeface="+mn-ea"/>
              <a:cs typeface="Times New Roman" panose="02020603050405020304" pitchFamily="18" charset="0"/>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红外线传输</a:t>
            </a:r>
            <a:endParaRPr lang="zh-CN" altLang="en-US" sz="26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rPr>
              <a:t>用于短距离通信，如电视、录象机等的遥控，也可用于无线</a:t>
            </a:r>
            <a:r>
              <a:rPr lang="en-US" altLang="zh-CN" sz="2400" dirty="0">
                <a:latin typeface="Times New Roman" panose="02020603050405020304" pitchFamily="18" charset="0"/>
                <a:ea typeface="+mn-ea"/>
                <a:cs typeface="Times New Roman" panose="02020603050405020304" pitchFamily="18" charset="0"/>
              </a:rPr>
              <a:t>LAN</a:t>
            </a:r>
            <a:endParaRPr lang="en-US" altLang="zh-CN" sz="24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rPr>
              <a:t>缺点：不能穿透固体，距离短，带宽小，须直接正对</a:t>
            </a:r>
            <a:endParaRPr lang="zh-CN" altLang="en-US" sz="2400" dirty="0">
              <a:latin typeface="Times New Roman" panose="02020603050405020304" pitchFamily="18" charset="0"/>
              <a:ea typeface="+mn-ea"/>
              <a:cs typeface="Times New Roman" panose="02020603050405020304" pitchFamily="18" charset="0"/>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Times New Roman" panose="02020603050405020304" pitchFamily="18" charset="0"/>
                <a:ea typeface="+mn-ea"/>
                <a:cs typeface="Times New Roman" panose="02020603050405020304" pitchFamily="18" charset="0"/>
              </a:rPr>
              <a:t>激光传输</a:t>
            </a:r>
            <a:endParaRPr lang="zh-CN" altLang="en-US" sz="26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rPr>
              <a:t>应用：在屋顶用激光连接两个建筑物的</a:t>
            </a:r>
            <a:r>
              <a:rPr lang="en-US" altLang="zh-CN" sz="2400" dirty="0">
                <a:latin typeface="Times New Roman" panose="02020603050405020304" pitchFamily="18" charset="0"/>
                <a:ea typeface="+mn-ea"/>
                <a:cs typeface="Times New Roman" panose="02020603050405020304" pitchFamily="18" charset="0"/>
              </a:rPr>
              <a:t>LAN</a:t>
            </a:r>
            <a:r>
              <a:rPr lang="zh-CN" altLang="en-US" sz="2400" dirty="0">
                <a:latin typeface="Times New Roman" panose="02020603050405020304" pitchFamily="18" charset="0"/>
                <a:ea typeface="+mn-ea"/>
                <a:cs typeface="Times New Roman" panose="02020603050405020304" pitchFamily="18" charset="0"/>
              </a:rPr>
              <a:t>，每端必须有自己的激光发生器和接收器。</a:t>
            </a:r>
            <a:endParaRPr lang="en-US" altLang="zh-CN" sz="2400" dirty="0">
              <a:latin typeface="Times New Roman" panose="02020603050405020304" pitchFamily="18" charset="0"/>
              <a:ea typeface="+mn-ea"/>
              <a:cs typeface="Times New Roman" panose="02020603050405020304" pitchFamily="18" charset="0"/>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Times New Roman" panose="02020603050405020304" pitchFamily="18" charset="0"/>
                <a:ea typeface="+mn-ea"/>
                <a:cs typeface="Times New Roman" panose="02020603050405020304" pitchFamily="18" charset="0"/>
              </a:rPr>
              <a:t>缺点：不能穿透雨和浓雾，易受天气影响</a:t>
            </a:r>
            <a:endParaRPr lang="zh-CN" altLang="en-US" sz="2400" dirty="0">
              <a:latin typeface="Times New Roman" panose="02020603050405020304" pitchFamily="18" charset="0"/>
              <a:ea typeface="+mn-ea"/>
              <a:cs typeface="Times New Roman" panose="02020603050405020304" pitchFamily="18" charset="0"/>
            </a:endParaRPr>
          </a:p>
        </p:txBody>
      </p:sp>
      <p:pic>
        <p:nvPicPr>
          <p:cNvPr id="870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65168" y="1086756"/>
            <a:ext cx="32194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主要传输介质的比较</a:t>
            </a:r>
            <a:endParaRPr lang="zh-CN" altLang="en-US">
              <a:latin typeface="Times New Roman" panose="02020603050405020304" pitchFamily="18" charset="0"/>
              <a:cs typeface="Times New Roman" panose="02020603050405020304" pitchFamily="18" charset="0"/>
            </a:endParaRPr>
          </a:p>
        </p:txBody>
      </p:sp>
      <p:graphicFrame>
        <p:nvGraphicFramePr>
          <p:cNvPr id="195774" name="Group 190"/>
          <p:cNvGraphicFramePr>
            <a:graphicFrameLocks noGrp="1"/>
          </p:cNvGraphicFramePr>
          <p:nvPr>
            <p:custDataLst>
              <p:tags r:id="rId1"/>
            </p:custDataLst>
          </p:nvPr>
        </p:nvGraphicFramePr>
        <p:xfrm>
          <a:off x="823781" y="1387475"/>
          <a:ext cx="8420101" cy="4367216"/>
        </p:xfrm>
        <a:graphic>
          <a:graphicData uri="http://schemas.openxmlformats.org/drawingml/2006/table">
            <a:tbl>
              <a:tblPr/>
              <a:tblGrid>
                <a:gridCol w="971682"/>
                <a:gridCol w="1408510"/>
                <a:gridCol w="1463542"/>
                <a:gridCol w="1465263"/>
                <a:gridCol w="1520296"/>
                <a:gridCol w="1590808"/>
              </a:tblGrid>
              <a:tr h="619078">
                <a:tc>
                  <a:txBody>
                    <a:bodyPr/>
                    <a:lstStyle/>
                    <a:p>
                      <a:pPr marL="0" marR="0" lvl="0" indent="0" algn="l" defTabSz="914400" rtl="0" eaLnBrk="1" fontAlgn="base" latinLnBrk="0" hangingPunct="1">
                        <a:lnSpc>
                          <a:spcPct val="90000"/>
                        </a:lnSpc>
                        <a:spcBef>
                          <a:spcPts val="1800"/>
                        </a:spcBef>
                        <a:spcAft>
                          <a:spcPct val="0"/>
                        </a:spcAft>
                        <a:buClrTx/>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双绞线</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同轴电缆</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光导纤维</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微波</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卫星</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9110" marR="79110" marT="36510" marB="365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09590">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a:t>
                      </a: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速率</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随导线类型而定，快速以太网可达</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 Mb/s</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以上</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6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 km</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距离上可达到</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800 Mb/s</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，以太网中的基带同轴电缆为</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 Mb/s</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6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 Gb/s</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的比特速率已经非常普及，有报道已达到</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 Gb/s</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的速度</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取决于信号频率和应用方式，速率从</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 Mb/s</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到</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300 Mb/s</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不等</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和微波一样取决于信号频率，</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zh-CN" altLang="en-US" sz="16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300 Mb/s</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，随着</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Ka</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波段的普及可望达到更高的速度</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9817">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对干扰的敏感度</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UTP</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存在电磁干扰，</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STP</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性能接近同轴电缆</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保护层将屏蔽掉大部分电磁干扰</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对电磁干扰具有免疫性</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存在干扰，两端点间必须存在直线连接</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大气条件将产生干扰，频率越高，影响越严重</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88728">
                <a:tc>
                  <a:txBody>
                    <a:body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距离</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取决于导线类型和传输技术，以太网不使用中继为</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 m</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取决于传输技术，以太网中不加中继情况下细缆为</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185m</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，粗缆为</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500m</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远程通信可达</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100km</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，以太网中单模光纤为</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3km</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，多模光纤为</a:t>
                      </a: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2km</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50km</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左右，但具体情况视天线的高度和两端点间的地形</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全球范围内</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78000" marR="78000" marT="35998" marB="359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主要传输介质的比较</a:t>
            </a:r>
            <a:endParaRPr lang="zh-CN" altLang="en-US">
              <a:latin typeface="Times New Roman" panose="02020603050405020304" pitchFamily="18" charset="0"/>
              <a:cs typeface="Times New Roman" panose="02020603050405020304" pitchFamily="18" charset="0"/>
            </a:endParaRPr>
          </a:p>
        </p:txBody>
      </p:sp>
      <p:graphicFrame>
        <p:nvGraphicFramePr>
          <p:cNvPr id="196679" name="Group 71"/>
          <p:cNvGraphicFramePr>
            <a:graphicFrameLocks noGrp="1"/>
          </p:cNvGraphicFramePr>
          <p:nvPr>
            <p:custDataLst>
              <p:tags r:id="rId1"/>
            </p:custDataLst>
          </p:nvPr>
        </p:nvGraphicFramePr>
        <p:xfrm>
          <a:off x="818621" y="1557338"/>
          <a:ext cx="8420101" cy="3178238"/>
        </p:xfrm>
        <a:graphic>
          <a:graphicData uri="http://schemas.openxmlformats.org/drawingml/2006/table">
            <a:tbl>
              <a:tblPr/>
              <a:tblGrid>
                <a:gridCol w="888365"/>
                <a:gridCol w="1343025"/>
                <a:gridCol w="1546860"/>
                <a:gridCol w="1530748"/>
                <a:gridCol w="1520190"/>
                <a:gridCol w="1590913"/>
              </a:tblGrid>
              <a:tr h="620378">
                <a:tc>
                  <a:txBody>
                    <a:bodyPr/>
                    <a:lstStyle/>
                    <a:p>
                      <a:pPr marL="0" marR="0" lvl="0" indent="0" algn="l" defTabSz="914400" rtl="0" eaLnBrk="1" fontAlgn="base" latinLnBrk="0" hangingPunct="1">
                        <a:lnSpc>
                          <a:spcPct val="90000"/>
                        </a:lnSpc>
                        <a:spcBef>
                          <a:spcPts val="1800"/>
                        </a:spcBef>
                        <a:spcAft>
                          <a:spcPct val="0"/>
                        </a:spcAft>
                        <a:buClrTx/>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双绞线</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同轴电缆</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光导纤维</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微波</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505" marR="0" lvl="0" indent="-357505" algn="ctr"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卫星</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9110" marR="79110" marT="36492" marB="364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88620">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典型</a:t>
                      </a: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用途</a:t>
                      </a:r>
                      <a:endParaRPr kumimoji="0" lang="zh-CN" altLang="en-US"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适用于空间有限和不要求高速率的情况下</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基带同轴电缆为早期以太网使用，宽带同轴电缆应用于</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CATV</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用于远程网络，也用作局域网主干</a:t>
                      </a:r>
                      <a:endPar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通常用于无法或不宜铺设电缆的情况下，也用于</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LAN</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连接</a:t>
                      </a:r>
                      <a:endPar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综合业务、全球通信</a:t>
                      </a:r>
                      <a:endPar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69177">
                <a:tc>
                  <a:txBody>
                    <a:bodyPr/>
                    <a:lstStyle/>
                    <a:p>
                      <a:pPr marL="357505" marR="0" lvl="0" indent="-357505"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评价</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适应结构化布线，价格低廉，</a:t>
                      </a: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UTP</a:t>
                      </a: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的抗噪性较差</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能够轻易的添加设备，接合方便</a:t>
                      </a:r>
                      <a:endParaRPr kumimoji="0" lang="zh-CN" altLang="en-US"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高带宽、接合需要专业技术，设备价格较高</a:t>
                      </a: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易受干扰，站点间建造新建筑时将产生问题</a:t>
                      </a:r>
                      <a:endParaRPr kumimoji="0"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成本与距离无关，难以防止非法接收，高延迟</a:t>
                      </a:r>
                      <a:endParaRPr kumimoji="0" lang="zh-CN" altLang="en-US"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8000" marR="78000" marT="35980" marB="3598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zh-CN" altLang="en-US"/>
              <a:t>通信介质的选择</a:t>
            </a:r>
            <a:endParaRPr lang="zh-CN" altLang="en-US"/>
          </a:p>
        </p:txBody>
      </p:sp>
      <p:sp>
        <p:nvSpPr>
          <p:cNvPr id="90115" name="Text Box 3"/>
          <p:cNvSpPr txBox="1">
            <a:spLocks noChangeArrowheads="1"/>
          </p:cNvSpPr>
          <p:nvPr/>
        </p:nvSpPr>
        <p:spPr bwMode="auto">
          <a:xfrm>
            <a:off x="864097" y="1562884"/>
            <a:ext cx="5313039"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11200" indent="-2540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保证最好的价格速率比：</a:t>
            </a:r>
            <a:endParaRPr lang="zh-CN" altLang="en-US" sz="26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参考标准：</a:t>
            </a:r>
            <a:endParaRPr lang="zh-CN" altLang="en-US" sz="26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费用</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距离</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传输速率（带宽）</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信号干扰</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施工布线</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安全：（建筑规则、消防规则） </a:t>
            </a:r>
            <a:endParaRPr lang="zh-CN" altLang="en-US" sz="2400" dirty="0">
              <a:latin typeface="+mn-lt"/>
              <a:ea typeface="+mn-ea"/>
            </a:endParaRPr>
          </a:p>
        </p:txBody>
      </p:sp>
      <p:pic>
        <p:nvPicPr>
          <p:cNvPr id="9011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96500" y="2133600"/>
            <a:ext cx="4729427" cy="300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dirty="0"/>
              <a:t>物理层设备</a:t>
            </a:r>
            <a:endParaRPr lang="zh-CN" dirty="0"/>
          </a:p>
        </p:txBody>
      </p:sp>
      <p:sp>
        <p:nvSpPr>
          <p:cNvPr id="91139" name="Text Box 3"/>
          <p:cNvSpPr txBox="1">
            <a:spLocks noChangeArrowheads="1"/>
          </p:cNvSpPr>
          <p:nvPr/>
        </p:nvSpPr>
        <p:spPr bwMode="auto">
          <a:xfrm>
            <a:off x="860706" y="1412776"/>
            <a:ext cx="8268758" cy="1449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sym typeface="Arial" panose="020B0604020202020204" pitchFamily="34" charset="0"/>
              </a:rPr>
              <a:t>中继器</a:t>
            </a:r>
            <a:endParaRPr lang="zh-CN" altLang="en-US" sz="2600" dirty="0">
              <a:latin typeface="+mn-lt"/>
              <a:ea typeface="+mn-ea"/>
              <a:sym typeface="Arial" panose="020B0604020202020204" pitchFamily="34" charset="0"/>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sym typeface="Arial" panose="020B0604020202020204" pitchFamily="34" charset="0"/>
              </a:rPr>
              <a:t>负责在两个节点的物理层上按位传递信息，完成信号的复制、调整和放大功能，以此来延长网络的长度。</a:t>
            </a:r>
            <a:endParaRPr lang="zh-CN" altLang="en-US" sz="2600" dirty="0">
              <a:latin typeface="+mn-lt"/>
              <a:ea typeface="+mn-ea"/>
              <a:sym typeface="Arial" panose="020B0604020202020204" pitchFamily="34" charset="0"/>
            </a:endParaRPr>
          </a:p>
        </p:txBody>
      </p:sp>
      <p:pic>
        <p:nvPicPr>
          <p:cNvPr id="91140"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68865" y="3213100"/>
            <a:ext cx="4715669"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3000" y="2923987"/>
            <a:ext cx="6800000" cy="1838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997274" y="2095917"/>
            <a:ext cx="1422184"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00CC"/>
                </a:solidFill>
              </a:rPr>
              <a:t>模拟信号</a:t>
            </a:r>
            <a:endParaRPr lang="zh-CN" altLang="en-US" sz="2400" b="1" dirty="0"/>
          </a:p>
        </p:txBody>
      </p:sp>
      <p:sp>
        <p:nvSpPr>
          <p:cNvPr id="7" name="矩形 6"/>
          <p:cNvSpPr/>
          <p:nvPr/>
        </p:nvSpPr>
        <p:spPr>
          <a:xfrm>
            <a:off x="6101730" y="2095917"/>
            <a:ext cx="1800200"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CC"/>
                </a:solidFill>
              </a:rPr>
              <a:t>数字信号</a:t>
            </a:r>
            <a:endParaRPr lang="zh-CN" altLang="en-US" sz="2800" b="1" dirty="0"/>
          </a:p>
        </p:txBody>
      </p:sp>
      <p:sp>
        <p:nvSpPr>
          <p:cNvPr id="8" name="标题 6"/>
          <p:cNvSpPr>
            <a:spLocks noGrp="1"/>
          </p:cNvSpPr>
          <p:nvPr>
            <p:ph type="title"/>
          </p:nvPr>
        </p:nvSpPr>
        <p:spPr>
          <a:xfrm>
            <a:off x="391911" y="44624"/>
            <a:ext cx="7482627" cy="1134611"/>
          </a:xfrm>
        </p:spPr>
        <p:txBody>
          <a:bodyPr/>
          <a:lstStyle/>
          <a:p>
            <a:r>
              <a:rPr lang="zh-CN" altLang="en-US" dirty="0"/>
              <a:t>常用术语</a:t>
            </a:r>
            <a:endParaRPr lang="zh-CN" altLang="en-US" dirty="0"/>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a:t>中继器的功能</a:t>
            </a:r>
            <a:endParaRPr lang="zh-CN" altLang="en-US"/>
          </a:p>
        </p:txBody>
      </p:sp>
      <p:pic>
        <p:nvPicPr>
          <p:cNvPr id="9216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1623" y="2060576"/>
            <a:ext cx="76032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a:t>中继器的作用</a:t>
            </a:r>
            <a:endParaRPr lang="zh-CN" altLang="en-US"/>
          </a:p>
        </p:txBody>
      </p:sp>
      <p:sp>
        <p:nvSpPr>
          <p:cNvPr id="93187" name="Text Box 3"/>
          <p:cNvSpPr txBox="1">
            <a:spLocks noChangeArrowheads="1"/>
          </p:cNvSpPr>
          <p:nvPr/>
        </p:nvSpPr>
        <p:spPr bwMode="auto">
          <a:xfrm>
            <a:off x="818621" y="1557339"/>
            <a:ext cx="8268758" cy="160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用中继器可扩大网络的范围</a:t>
            </a:r>
            <a:endParaRPr lang="zh-CN" altLang="en-US" sz="26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用中继器可增加网络节点的数目</a:t>
            </a:r>
            <a:endParaRPr lang="zh-CN" altLang="en-US" sz="26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用中继器可互连不同的传输介质</a:t>
            </a:r>
            <a:endParaRPr lang="zh-CN" altLang="en-US" sz="2600" dirty="0">
              <a:latin typeface="+mn-lt"/>
              <a:ea typeface="+mn-ea"/>
            </a:endParaRPr>
          </a:p>
        </p:txBody>
      </p:sp>
      <p:pic>
        <p:nvPicPr>
          <p:cNvPr id="9318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6350" y="3644901"/>
            <a:ext cx="2404269"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a:t>使用中继器的注意事项 </a:t>
            </a:r>
            <a:endParaRPr lang="zh-CN" altLang="en-US"/>
          </a:p>
        </p:txBody>
      </p:sp>
      <p:sp>
        <p:nvSpPr>
          <p:cNvPr id="94211" name="Text Box 3"/>
          <p:cNvSpPr txBox="1">
            <a:spLocks noChangeArrowheads="1"/>
          </p:cNvSpPr>
          <p:nvPr/>
        </p:nvSpPr>
        <p:spPr bwMode="auto">
          <a:xfrm>
            <a:off x="818621" y="1124744"/>
            <a:ext cx="8268758" cy="516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eaLnBrk="0" hangingPunct="0">
              <a:defRPr>
                <a:solidFill>
                  <a:schemeClr val="tx1"/>
                </a:solidFill>
                <a:latin typeface="Arial" panose="020B0604020202020204" pitchFamily="34" charset="0"/>
                <a:ea typeface="宋体" panose="02010600030101010101" pitchFamily="2" charset="-122"/>
              </a:defRPr>
            </a:lvl1pPr>
            <a:lvl2pPr marL="711200" indent="-2540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中继器无路径检测和交换功能，不能过滤网络业务，只是将所有经过的数据都转发到所有输出段，而不论它是否需要去那里，致使网络上有过多的无效业务量，增加了网络负载；不具备检错和纠错功能，出错的数据单元仍被传递；中继器还会引入设备时延。</a:t>
            </a:r>
            <a:endParaRPr lang="zh-CN" altLang="en-US" sz="26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因此，中继器只有当网络负载很轻和网络延时要求不高的条件下才能使用。</a:t>
            </a:r>
            <a:endParaRPr lang="zh-CN" altLang="en-US" sz="2600" dirty="0">
              <a:latin typeface="+mn-lt"/>
              <a:ea typeface="+mn-ea"/>
            </a:endParaRPr>
          </a:p>
          <a:p>
            <a:pPr marL="285750" indent="-285750" eaLnBrk="1" hangingPunct="1">
              <a:spcBef>
                <a:spcPct val="20000"/>
              </a:spcBef>
              <a:spcAft>
                <a:spcPts val="600"/>
              </a:spcAft>
              <a:buClr>
                <a:srgbClr val="1287C3"/>
              </a:buClr>
              <a:buSzPct val="145000"/>
              <a:buFont typeface="Arial" panose="020B0604020202020204" pitchFamily="34" charset="0"/>
              <a:buChar char="•"/>
            </a:pPr>
            <a:r>
              <a:rPr lang="zh-CN" altLang="en-US" sz="2600" dirty="0">
                <a:latin typeface="+mn-lt"/>
                <a:ea typeface="+mn-ea"/>
              </a:rPr>
              <a:t>使用中继器应当注意两点：</a:t>
            </a:r>
            <a:endParaRPr lang="zh-CN" altLang="en-US" sz="26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不能形成环路，环路将导致广播风暴而使网络崩溃；</a:t>
            </a:r>
            <a:endParaRPr lang="zh-CN" altLang="en-US" sz="2400" dirty="0">
              <a:latin typeface="+mn-lt"/>
              <a:ea typeface="+mn-ea"/>
            </a:endParaRPr>
          </a:p>
          <a:p>
            <a:pPr marL="717550" lvl="2" indent="-285750" eaLnBrk="1" hangingPunct="1">
              <a:spcBef>
                <a:spcPct val="20000"/>
              </a:spcBef>
              <a:spcAft>
                <a:spcPts val="600"/>
              </a:spcAft>
              <a:buClr>
                <a:srgbClr val="1287C3"/>
              </a:buClr>
              <a:buSzPct val="145000"/>
              <a:buFont typeface="Arial" panose="020B0604020202020204" pitchFamily="34" charset="0"/>
              <a:buChar char="•"/>
            </a:pPr>
            <a:r>
              <a:rPr lang="zh-CN" altLang="en-US" sz="2400" dirty="0">
                <a:latin typeface="+mn-lt"/>
                <a:ea typeface="+mn-ea"/>
              </a:rPr>
              <a:t>考虑到网络的传输延迟和负载情况，不能无限制地使用中继器。</a:t>
            </a:r>
            <a:endParaRPr lang="zh-CN" altLang="en-US" sz="2400" dirty="0">
              <a:latin typeface="+mn-lt"/>
              <a:ea typeface="+mn-ea"/>
            </a:endParaRPr>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以太网</a:t>
            </a:r>
            <a:r>
              <a:rPr lang="en-US" altLang="zh-CN">
                <a:latin typeface="Times New Roman" panose="02020603050405020304" pitchFamily="18" charset="0"/>
                <a:cs typeface="Times New Roman" panose="02020603050405020304" pitchFamily="18" charset="0"/>
              </a:rPr>
              <a:t>5-4-3</a:t>
            </a:r>
            <a:r>
              <a:rPr lang="zh-CN" altLang="en-US">
                <a:latin typeface="Times New Roman" panose="02020603050405020304" pitchFamily="18" charset="0"/>
                <a:cs typeface="Times New Roman" panose="02020603050405020304" pitchFamily="18" charset="0"/>
              </a:rPr>
              <a:t>法则示意</a:t>
            </a:r>
            <a:endParaRPr lang="zh-CN" altLang="en-US">
              <a:latin typeface="Times New Roman" panose="02020603050405020304" pitchFamily="18" charset="0"/>
              <a:cs typeface="Times New Roman" panose="02020603050405020304" pitchFamily="18" charset="0"/>
            </a:endParaRPr>
          </a:p>
        </p:txBody>
      </p:sp>
      <p:pic>
        <p:nvPicPr>
          <p:cNvPr id="9523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6185" y="1124585"/>
            <a:ext cx="8016875" cy="3669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280592" y="5086925"/>
            <a:ext cx="8208912" cy="829945"/>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在IEEE802.3规范（</a:t>
            </a:r>
            <a:r>
              <a:rPr lang="en-US" altLang="zh-CN" sz="2400" dirty="0">
                <a:latin typeface="Times New Roman" panose="02020603050405020304" pitchFamily="18" charset="0"/>
                <a:cs typeface="Times New Roman" panose="02020603050405020304" pitchFamily="18" charset="0"/>
              </a:rPr>
              <a:t>10M</a:t>
            </a:r>
            <a:r>
              <a:rPr lang="zh-CN" altLang="en-US" sz="2400" dirty="0">
                <a:latin typeface="Times New Roman" panose="02020603050405020304" pitchFamily="18" charset="0"/>
                <a:cs typeface="Times New Roman" panose="02020603050405020304" pitchFamily="18" charset="0"/>
              </a:rPr>
              <a:t>以太网）中，任何两个工作站之间的连接不能超过5个电缆段、4个集线器和3条共享网段。</a:t>
            </a:r>
            <a:endParaRPr lang="zh-CN" altLang="en-US" sz="2400"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564_5*n_h_h_i*1_2_5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160564_5*n_h_i*1_1_4"/>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160564_5*n_h_i*1_1_5"/>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160564_5*n_h_h_f*1_2_1_1"/>
  <p:tag name="KSO_WM_TEMPLATE_CATEGORY" val="diagram"/>
  <p:tag name="KSO_WM_TEMPLATE_INDEX" val="160564"/>
  <p:tag name="KSO_WM_UNIT_LAYERLEVEL" val="1_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3.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160564_5*n_h_h_f*1_2_2_1"/>
  <p:tag name="KSO_WM_TEMPLATE_CATEGORY" val="diagram"/>
  <p:tag name="KSO_WM_TEMPLATE_INDEX" val="160564"/>
  <p:tag name="KSO_WM_UNIT_LAYERLEVEL" val="1_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4.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160564_5*n_h_h_f*1_2_3_1"/>
  <p:tag name="KSO_WM_TEMPLATE_CATEGORY" val="diagram"/>
  <p:tag name="KSO_WM_TEMPLATE_INDEX" val="160564"/>
  <p:tag name="KSO_WM_UNIT_LAYERLEVEL" val="1_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15.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160564_5*n_h_h_f*1_2_4_1"/>
  <p:tag name="KSO_WM_TEMPLATE_CATEGORY" val="diagram"/>
  <p:tag name="KSO_WM_TEMPLATE_INDEX" val="160564"/>
  <p:tag name="KSO_WM_UNIT_LAYERLEVEL" val="1_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160564_5*n_h_h_i*1_2_1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160564_5*n_h_h_i*1_2_2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160564_5*n_h_h_i*1_2_3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160564_5*n_h_h_i*1_2_4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160564_5*n_h_h_i*1_2_1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160564_5*n_h_h_i*1_2_5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160564_5*n_h_h_i*1_2_5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564_5*n_h_h_i*1_2_5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160564_5*n_h_h_i*1_2_1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160564_5*n_h_h_i*1_2_2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160564_5*n_h_h_i*1_2_3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160564_5*n_h_h_i*1_2_4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564_5*n_h_h_i*1_2_5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160564_5*n_h_i*1_1_1"/>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160564_5*n_h_i*1_1_2"/>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160564_5*n_h_h_i*1_2_2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160564_5*n_h_i*1_1_3"/>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160564_5*n_h_i*1_1_4"/>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160564_5*n_h_i*1_1_5"/>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160564_5*n_h_h_f*1_2_1_1"/>
  <p:tag name="KSO_WM_TEMPLATE_CATEGORY" val="diagram"/>
  <p:tag name="KSO_WM_TEMPLATE_INDEX" val="160564"/>
  <p:tag name="KSO_WM_UNIT_LAYERLEVEL" val="1_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4.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160564_5*n_h_h_f*1_2_2_1"/>
  <p:tag name="KSO_WM_TEMPLATE_CATEGORY" val="diagram"/>
  <p:tag name="KSO_WM_TEMPLATE_INDEX" val="160564"/>
  <p:tag name="KSO_WM_UNIT_LAYERLEVEL" val="1_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5.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160564_5*n_h_h_f*1_2_3_1"/>
  <p:tag name="KSO_WM_TEMPLATE_CATEGORY" val="diagram"/>
  <p:tag name="KSO_WM_TEMPLATE_INDEX" val="160564"/>
  <p:tag name="KSO_WM_UNIT_LAYERLEVEL" val="1_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36.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160564_5*n_h_h_f*1_2_4_1"/>
  <p:tag name="KSO_WM_TEMPLATE_CATEGORY" val="diagram"/>
  <p:tag name="KSO_WM_TEMPLATE_INDEX" val="160564"/>
  <p:tag name="KSO_WM_UNIT_LAYERLEVEL" val="1_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160564_5*n_h_h_i*1_2_1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160564_5*n_h_h_i*1_2_2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160564_5*n_h_h_i*1_2_3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160564_5*n_h_h_i*1_2_3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160564_5*n_h_h_i*1_2_4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160564_5*n_h_h_i*1_2_5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160564_5*n_h_h_i*1_2_5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43.xml><?xml version="1.0" encoding="utf-8"?>
<p:tagLst xmlns:p="http://schemas.openxmlformats.org/presentationml/2006/main">
  <p:tag name="KSO_WM_UNIT_PLACING_PICTURE_USER_VIEWPORT" val="{&quot;height&quot;:4320,&quot;width&quot;:11876.042519685039}"/>
</p:tagLst>
</file>

<file path=ppt/tags/tag44.xml><?xml version="1.0" encoding="utf-8"?>
<p:tagLst xmlns:p="http://schemas.openxmlformats.org/presentationml/2006/main">
  <p:tag name="KSO_WM_UNIT_PLACING_PICTURE_USER_VIEWPORT" val="{&quot;height&quot;:3131.0220472440947,&quot;width&quot;:5569.6141732283468}"/>
</p:tagLst>
</file>

<file path=ppt/tags/tag45.xml><?xml version="1.0" encoding="utf-8"?>
<p:tagLst xmlns:p="http://schemas.openxmlformats.org/presentationml/2006/main">
  <p:tag name="KSO_WM_UNIT_TABLE_BEAUTIFY" val="smartTable{b3d278aa-fe22-4c11-8e33-2d6abb8e3064}"/>
</p:tagLst>
</file>

<file path=ppt/tags/tag46.xml><?xml version="1.0" encoding="utf-8"?>
<p:tagLst xmlns:p="http://schemas.openxmlformats.org/presentationml/2006/main">
  <p:tag name="KSO_WM_UNIT_TABLE_BEAUTIFY" val="smartTable{8fbe72e2-53c8-4fb8-855d-0f8b91ca9490}"/>
</p:tagLst>
</file>

<file path=ppt/tags/tag47.xml><?xml version="1.0" encoding="utf-8"?>
<p:tagLst xmlns:p="http://schemas.openxmlformats.org/presentationml/2006/main">
  <p:tag name="KSO_WM_UNIT_TABLE_BEAUTIFY" val="smartTable{1e04d573-4570-4d61-92a4-c6a4ad945845}"/>
</p:tagLst>
</file>

<file path=ppt/tags/tag48.xml><?xml version="1.0" encoding="utf-8"?>
<p:tagLst xmlns:p="http://schemas.openxmlformats.org/presentationml/2006/main">
  <p:tag name="KSO_WM_UNIT_TABLE_BEAUTIFY" val="smartTable{973c1ed4-0c0b-482b-b1e4-db0cece98af3}"/>
</p:tagLst>
</file>

<file path=ppt/tags/tag49.xml><?xml version="1.0" encoding="utf-8"?>
<p:tagLst xmlns:p="http://schemas.openxmlformats.org/presentationml/2006/main">
  <p:tag name="KSO_WM_UNIT_TABLE_BEAUTIFY" val="smartTable{a25ff64f-76c3-4fc7-bf09-405021913f8e}"/>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160564_5*n_h_h_i*1_2_4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50.xml><?xml version="1.0" encoding="utf-8"?>
<p:tagLst xmlns:p="http://schemas.openxmlformats.org/presentationml/2006/main">
  <p:tag name="KSO_WM_UNIT_TABLE_BEAUTIFY" val="smartTable{fb5bef74-e333-48dc-bd35-75389dcbd51c}"/>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564_5*n_h_h_i*1_2_5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160564_5*n_h_i*1_1_1"/>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160564_5*n_h_i*1_1_2"/>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160564_5*n_h_i*1_1_3"/>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中北大学教案3">
  <a:themeElements>
    <a:clrScheme name="视差">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视差">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视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中北大学教案</Template>
  <TotalTime>0</TotalTime>
  <Words>13390</Words>
  <Application>WPS 演示</Application>
  <PresentationFormat>A4 纸张(210x297 毫米)</PresentationFormat>
  <Paragraphs>1477</Paragraphs>
  <Slides>93</Slides>
  <Notes>48</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11" baseType="lpstr">
      <vt:lpstr>Arial</vt:lpstr>
      <vt:lpstr>宋体</vt:lpstr>
      <vt:lpstr>Wingdings</vt:lpstr>
      <vt:lpstr>Corbel</vt:lpstr>
      <vt:lpstr>Times New Roman</vt:lpstr>
      <vt:lpstr>Tahoma</vt:lpstr>
      <vt:lpstr>Arial</vt:lpstr>
      <vt:lpstr>黑体</vt:lpstr>
      <vt:lpstr>造字工房言宋体</vt:lpstr>
      <vt:lpstr>Arial Unicode MS</vt:lpstr>
      <vt:lpstr>华文楷体</vt:lpstr>
      <vt:lpstr>微软雅黑</vt:lpstr>
      <vt:lpstr>华文新魏</vt:lpstr>
      <vt:lpstr>Symbol</vt:lpstr>
      <vt:lpstr>楷体_GB2312</vt:lpstr>
      <vt:lpstr>新宋体</vt:lpstr>
      <vt:lpstr>中北大学教案3</vt:lpstr>
      <vt:lpstr>Visio.Drawing.11</vt:lpstr>
      <vt:lpstr> 2.1 数据通信基础知识</vt:lpstr>
      <vt:lpstr>PowerPoint 演示文稿</vt:lpstr>
      <vt:lpstr> 物理层的基本概念</vt:lpstr>
      <vt:lpstr>物理层的主要任务</vt:lpstr>
      <vt:lpstr>PowerPoint 演示文稿</vt:lpstr>
      <vt:lpstr>2.1  数据通信的基础知识</vt:lpstr>
      <vt:lpstr>  数据通信系统的模型</vt:lpstr>
      <vt:lpstr>常用术语</vt:lpstr>
      <vt:lpstr>常用术语</vt:lpstr>
      <vt:lpstr>常用术语</vt:lpstr>
      <vt:lpstr>数据通信模型</vt:lpstr>
      <vt:lpstr>数字信号通过实际的信道</vt:lpstr>
      <vt:lpstr>波形再生</vt:lpstr>
      <vt:lpstr>数据通信的分类</vt:lpstr>
      <vt:lpstr>并行传输与串行传输</vt:lpstr>
      <vt:lpstr>同步传输和异步传输</vt:lpstr>
      <vt:lpstr>同步传输和异步传输</vt:lpstr>
      <vt:lpstr>2.2.2  有关信道的几个基本概念</vt:lpstr>
      <vt:lpstr>2.2.2  有关信道的几个基本概念</vt:lpstr>
      <vt:lpstr>单工通信、半双工通信和全双工通信</vt:lpstr>
      <vt:lpstr>2.2.2  有关信道的几个基本概念</vt:lpstr>
      <vt:lpstr>2.2.2  有关信道的几个基本概念</vt:lpstr>
      <vt:lpstr>(1) 常用编码方式</vt:lpstr>
      <vt:lpstr>(1) 常用编码方式</vt:lpstr>
      <vt:lpstr>(1) 常用编码方式</vt:lpstr>
      <vt:lpstr>(2) 基本的带通调制方法</vt:lpstr>
      <vt:lpstr>(2) 基本的带通调制方法</vt:lpstr>
      <vt:lpstr>正交振幅调制 QAM (Quadrature Amplitude Modulation) </vt:lpstr>
      <vt:lpstr>PowerPoint 演示文稿</vt:lpstr>
      <vt:lpstr>脉码调制（PCM） </vt:lpstr>
      <vt:lpstr>增量调制（DM） </vt:lpstr>
      <vt:lpstr>       总结</vt:lpstr>
      <vt:lpstr>2.2.3  信道的极限容量 </vt:lpstr>
      <vt:lpstr>数字信号通过实际的信道 </vt:lpstr>
      <vt:lpstr>2.2.3  信道的极限容量</vt:lpstr>
      <vt:lpstr>信道能够通过的频率范围</vt:lpstr>
      <vt:lpstr>信道能够通过的频率范围</vt:lpstr>
      <vt:lpstr>(2) 信噪比 </vt:lpstr>
      <vt:lpstr>(2) 信噪比 </vt:lpstr>
      <vt:lpstr>香农公式表明 </vt:lpstr>
      <vt:lpstr>请注意 </vt:lpstr>
      <vt:lpstr>2.3  物理层下面的传输媒体</vt:lpstr>
      <vt:lpstr>2.3  物理层下面的传输媒体</vt:lpstr>
      <vt:lpstr>2.3  物理层下面的传输媒体</vt:lpstr>
      <vt:lpstr>2.3.1  导引型传输媒体</vt:lpstr>
      <vt:lpstr>2.3.1  导引型传输媒体</vt:lpstr>
      <vt:lpstr>双绞线标准</vt:lpstr>
      <vt:lpstr>双绞线的分类</vt:lpstr>
      <vt:lpstr>非屏蔽双绞线UTP</vt:lpstr>
      <vt:lpstr>屏蔽双绞线STP</vt:lpstr>
      <vt:lpstr>综合布线使用的双绞线</vt:lpstr>
      <vt:lpstr>双绞线标准</vt:lpstr>
      <vt:lpstr>直通线、交叉线和全反线 </vt:lpstr>
      <vt:lpstr>PowerPoint 演示文稿</vt:lpstr>
      <vt:lpstr>2.3.1  导引型传输媒体</vt:lpstr>
      <vt:lpstr>同轴电缆的类型</vt:lpstr>
      <vt:lpstr>同轴电缆的用途</vt:lpstr>
      <vt:lpstr>基带同轴电缆</vt:lpstr>
      <vt:lpstr>BNC连接器</vt:lpstr>
      <vt:lpstr>2.3.1  导引型传输媒体</vt:lpstr>
      <vt:lpstr>光线在光纤中的折射 </vt:lpstr>
      <vt:lpstr>光纤的工作原理</vt:lpstr>
      <vt:lpstr>中心束管式多芯光缆的 剖面结构示意图</vt:lpstr>
      <vt:lpstr>多模光纤与单模光纤</vt:lpstr>
      <vt:lpstr>多模光纤与单模光纤</vt:lpstr>
      <vt:lpstr>多模光纤和单模光纤</vt:lpstr>
      <vt:lpstr>光纤通信中使用的光波的波段</vt:lpstr>
      <vt:lpstr>光纤优点</vt:lpstr>
      <vt:lpstr>光纤之父</vt:lpstr>
      <vt:lpstr>光纤连接器类型</vt:lpstr>
      <vt:lpstr>光纤连接器类型</vt:lpstr>
      <vt:lpstr>反射损耗</vt:lpstr>
      <vt:lpstr>连接损耗</vt:lpstr>
      <vt:lpstr>连接损耗</vt:lpstr>
      <vt:lpstr>注  意</vt:lpstr>
      <vt:lpstr>网络连接介质</vt:lpstr>
      <vt:lpstr>2.3.2  非导引型传输媒体 </vt:lpstr>
      <vt:lpstr>  无线局域网使用的 ISM 频段 </vt:lpstr>
      <vt:lpstr>无线移动通讯</vt:lpstr>
      <vt:lpstr>微波技术</vt:lpstr>
      <vt:lpstr>地面微波中继</vt:lpstr>
      <vt:lpstr>卫星通信</vt:lpstr>
      <vt:lpstr>卫星通信</vt:lpstr>
      <vt:lpstr>地球同步卫星</vt:lpstr>
      <vt:lpstr>红外线、蓝牙和激光技术</vt:lpstr>
      <vt:lpstr>主要传输介质的比较</vt:lpstr>
      <vt:lpstr>主要传输介质的比较</vt:lpstr>
      <vt:lpstr>通信介质的选择</vt:lpstr>
      <vt:lpstr>物理层设备</vt:lpstr>
      <vt:lpstr>中继器的功能</vt:lpstr>
      <vt:lpstr>中继器的作用</vt:lpstr>
      <vt:lpstr>使用中继器的注意事项 </vt:lpstr>
      <vt:lpstr>以太网5-4-3法则示意</vt:lpstr>
    </vt:vector>
  </TitlesOfParts>
  <Company>920</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物理层</dc:title>
  <dc:creator/>
  <cp:lastModifiedBy>黄花鱼</cp:lastModifiedBy>
  <cp:revision>293</cp:revision>
  <dcterms:created xsi:type="dcterms:W3CDTF">2016-10-04T02:36:00Z</dcterms:created>
  <dcterms:modified xsi:type="dcterms:W3CDTF">2021-03-14T11:22:09Z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KSOProductBuildVer">
    <vt:lpwstr>2052-11.1.0.10356</vt:lpwstr>
  </property>
  <property fmtid="{D5CDD505-2E9C-101B-9397-08002B2CF9AE}" pid="4" name="ICV">
    <vt:lpwstr>A62A3597994A4FBD8D357925B79CB32B</vt:lpwstr>
  </property>
</Properties>
</file>